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65" r:id="rId5"/>
  </p:sldIdLst>
  <p:sldSz cx="7772400" cy="10058400"/>
  <p:notesSz cx="7010400" cy="9296400"/>
  <p:embeddedFontLst>
    <p:embeddedFont>
      <p:font typeface="HelloMillionaire" panose="020B0604020202020204" charset="0"/>
      <p:regular r:id="rId6"/>
    </p:embeddedFont>
    <p:embeddedFont>
      <p:font typeface="KG Be Still And Know" panose="020B0604020202020204" charset="0"/>
      <p:regular r:id="rId7"/>
    </p:embeddedFont>
    <p:embeddedFont>
      <p:font typeface="Calibri Light" panose="020F0302020204030204" pitchFamily="34" charset="0"/>
      <p:regular r:id="rId8"/>
      <p:italic r:id="rId9"/>
    </p:embeddedFont>
    <p:embeddedFont>
      <p:font typeface="HelloPicasso" panose="020B0604020202020204" charset="0"/>
      <p:regular r:id="rId10"/>
    </p:embeddedFont>
    <p:embeddedFont>
      <p:font typeface="Calibri" panose="020F0502020204030204" pitchFamily="34" charset="0"/>
      <p:regular r:id="rId11"/>
      <p:bold r:id="rId12"/>
      <p:italic r:id="rId13"/>
      <p:boldItalic r:id="rId14"/>
    </p:embeddedFont>
    <p:embeddedFont>
      <p:font typeface="HelloTiffany" panose="020B0604020202020204" charset="0"/>
      <p:regular r:id="rId15"/>
    </p:embeddedFont>
    <p:embeddedFont>
      <p:font typeface="KG Always A Good Time" panose="020B0604020202020204" charset="0"/>
      <p:regular r:id="rId16"/>
    </p:embeddedFont>
    <p:embeddedFont>
      <p:font typeface="HelloBillionaire" panose="020B0604020202020204" charset="0"/>
      <p:regular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0F271-80FC-4934-8416-E171ABEA738D}" v="1" dt="2020-02-12T21:08:59.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6" autoAdjust="0"/>
    <p:restoredTop sz="94660"/>
  </p:normalViewPr>
  <p:slideViewPr>
    <p:cSldViewPr snapToGrid="0" showGuides="1">
      <p:cViewPr varScale="1">
        <p:scale>
          <a:sx n="27" d="100"/>
          <a:sy n="27" d="100"/>
        </p:scale>
        <p:origin x="1410" y="5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11.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dirty="0"/>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dirty="0"/>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dirty="0"/>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dirty="0"/>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dirty="0"/>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dirty="0"/>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2/20/2020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dirty="0"/>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2/20/2020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dirty="0"/>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2/20/2020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dirty="0"/>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dirty="0"/>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dirty="0"/>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2/20/2020</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dirty="0"/>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4CBB7DA-FAA2-4B11-8256-D11A4901CC8E}"/>
              </a:ext>
            </a:extLst>
          </p:cNvPr>
          <p:cNvSpPr/>
          <p:nvPr/>
        </p:nvSpPr>
        <p:spPr>
          <a:xfrm>
            <a:off x="412039" y="1971034"/>
            <a:ext cx="3403704" cy="3832456"/>
          </a:xfrm>
          <a:prstGeom prst="roundRect">
            <a:avLst/>
          </a:prstGeom>
          <a:solidFill>
            <a:schemeClr val="bg1"/>
          </a:solid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E7AC38D-B614-4C20-A12A-C77C498DB2AD}"/>
              </a:ext>
            </a:extLst>
          </p:cNvPr>
          <p:cNvSpPr txBox="1"/>
          <p:nvPr/>
        </p:nvSpPr>
        <p:spPr>
          <a:xfrm>
            <a:off x="412039" y="2249012"/>
            <a:ext cx="3439562" cy="5139869"/>
          </a:xfrm>
          <a:prstGeom prst="rect">
            <a:avLst/>
          </a:prstGeom>
          <a:noFill/>
        </p:spPr>
        <p:txBody>
          <a:bodyPr wrap="square" rtlCol="0">
            <a:spAutoFit/>
          </a:bodyPr>
          <a:lstStyle/>
          <a:p>
            <a:pPr algn="ctr"/>
            <a:endParaRPr lang="en-US" sz="1100" b="1" u="sng" dirty="0">
              <a:latin typeface="HelloTiffany" panose="020B0604020202020204" charset="0"/>
              <a:ea typeface="HelloTiffany" panose="020B0604020202020204" charset="0"/>
            </a:endParaRPr>
          </a:p>
          <a:p>
            <a:pPr algn="ctr"/>
            <a:r>
              <a:rPr lang="en-US" sz="1200" b="1" u="sng" dirty="0">
                <a:latin typeface="HelloTiffany" panose="020B0604020202020204" charset="0"/>
                <a:ea typeface="HelloTiffany" panose="020B0604020202020204" charset="0"/>
              </a:rPr>
              <a:t>FIELD TRIP: </a:t>
            </a:r>
            <a:r>
              <a:rPr lang="en-US" sz="1200" dirty="0">
                <a:latin typeface="HelloTiffany" panose="020B0604020202020204" charset="0"/>
                <a:ea typeface="HelloTiffany" panose="020B0604020202020204" charset="0"/>
              </a:rPr>
              <a:t> Permission slips and field trip fees are due on Tuesday, March 3</a:t>
            </a:r>
            <a:r>
              <a:rPr lang="en-US" sz="1200" baseline="30000" dirty="0">
                <a:latin typeface="HelloTiffany" panose="020B0604020202020204" charset="0"/>
                <a:ea typeface="HelloTiffany" panose="020B0604020202020204" charset="0"/>
              </a:rPr>
              <a:t>rd.</a:t>
            </a:r>
            <a:endParaRPr lang="en-US" sz="1200" b="1" u="sng" dirty="0">
              <a:latin typeface="HelloTiffany" panose="020B0604020202020204" charset="0"/>
              <a:ea typeface="HelloTiffany" panose="020B0604020202020204" charset="0"/>
            </a:endParaRPr>
          </a:p>
          <a:p>
            <a:pPr algn="ctr"/>
            <a:r>
              <a:rPr lang="en-US" sz="1200" b="1" u="sng" dirty="0">
                <a:latin typeface="HelloTiffany" panose="020B0604020202020204" charset="0"/>
                <a:ea typeface="HelloTiffany" panose="020B0604020202020204" charset="0"/>
              </a:rPr>
              <a:t>EASY CBM: </a:t>
            </a:r>
            <a:r>
              <a:rPr lang="en-US" sz="1200" dirty="0">
                <a:latin typeface="HelloTiffany" panose="020B0604020202020204" charset="0"/>
                <a:ea typeface="HelloTiffany" panose="020B0604020202020204" charset="0"/>
              </a:rPr>
              <a:t> Our class will be taking our Easy CBM tests on </a:t>
            </a:r>
            <a:r>
              <a:rPr lang="en-US" sz="1200" b="1" dirty="0">
                <a:latin typeface="HelloTiffany" panose="020B0604020202020204" charset="0"/>
                <a:ea typeface="HelloTiffany" panose="020B0604020202020204" charset="0"/>
              </a:rPr>
              <a:t>February 24</a:t>
            </a:r>
            <a:r>
              <a:rPr lang="en-US" sz="1200" b="1" baseline="30000" dirty="0">
                <a:latin typeface="HelloTiffany" panose="020B0604020202020204" charset="0"/>
                <a:ea typeface="HelloTiffany" panose="020B0604020202020204" charset="0"/>
              </a:rPr>
              <a:t>th</a:t>
            </a:r>
            <a:r>
              <a:rPr lang="en-US" sz="1200" b="1" dirty="0">
                <a:latin typeface="HelloTiffany" panose="020B0604020202020204" charset="0"/>
                <a:ea typeface="HelloTiffany" panose="020B0604020202020204" charset="0"/>
              </a:rPr>
              <a:t> </a:t>
            </a:r>
            <a:r>
              <a:rPr lang="en-US" sz="1200" dirty="0">
                <a:latin typeface="HelloTiffany" panose="020B0604020202020204" charset="0"/>
                <a:ea typeface="HelloTiffany" panose="020B0604020202020204" charset="0"/>
              </a:rPr>
              <a:t>and </a:t>
            </a:r>
            <a:r>
              <a:rPr lang="en-US" sz="1200" b="1" dirty="0">
                <a:latin typeface="HelloTiffany" panose="020B0604020202020204" charset="0"/>
                <a:ea typeface="HelloTiffany" panose="020B0604020202020204" charset="0"/>
              </a:rPr>
              <a:t>March 2</a:t>
            </a:r>
            <a:r>
              <a:rPr lang="en-US" sz="1200" b="1" baseline="30000" dirty="0">
                <a:latin typeface="HelloTiffany" panose="020B0604020202020204" charset="0"/>
                <a:ea typeface="HelloTiffany" panose="020B0604020202020204" charset="0"/>
              </a:rPr>
              <a:t>nd</a:t>
            </a:r>
            <a:r>
              <a:rPr lang="en-US" sz="1200" dirty="0">
                <a:latin typeface="HelloTiffany" panose="020B0604020202020204" charset="0"/>
                <a:ea typeface="HelloTiffany" panose="020B0604020202020204" charset="0"/>
              </a:rPr>
              <a:t>. Please try to make any appointments on these days for after school. This is the last EASY CBM for the year! We need them to be here and doing their best! </a:t>
            </a:r>
          </a:p>
          <a:p>
            <a:pPr algn="ctr"/>
            <a:r>
              <a:rPr lang="en-US" sz="1200" b="1" u="sng" dirty="0">
                <a:latin typeface="HelloTiffany" panose="020B0604020202020204" charset="0"/>
                <a:ea typeface="HelloTiffany" panose="020B0604020202020204" charset="0"/>
              </a:rPr>
              <a:t>TCAP/TN READY:</a:t>
            </a:r>
            <a:r>
              <a:rPr lang="en-US" sz="1200" dirty="0">
                <a:latin typeface="HelloTiffany" panose="020B0604020202020204" charset="0"/>
                <a:ea typeface="HelloTiffany" panose="020B0604020202020204" charset="0"/>
              </a:rPr>
              <a:t> TCAP dates are </a:t>
            </a:r>
            <a:r>
              <a:rPr lang="en-US" sz="1200" b="1" dirty="0">
                <a:effectLst>
                  <a:outerShdw blurRad="38100" dist="38100" dir="2700000" algn="tl">
                    <a:srgbClr val="000000">
                      <a:alpha val="43137"/>
                    </a:srgbClr>
                  </a:outerShdw>
                </a:effectLst>
                <a:latin typeface="HelloTiffany" panose="020B0604020202020204" charset="0"/>
                <a:ea typeface="HelloTiffany" panose="020B0604020202020204" charset="0"/>
              </a:rPr>
              <a:t>April 14</a:t>
            </a:r>
            <a:r>
              <a:rPr lang="en-US" sz="1200" b="1" baseline="30000" dirty="0">
                <a:effectLst>
                  <a:outerShdw blurRad="38100" dist="38100" dir="2700000" algn="tl">
                    <a:srgbClr val="000000">
                      <a:alpha val="43137"/>
                    </a:srgbClr>
                  </a:outerShdw>
                </a:effectLst>
                <a:latin typeface="HelloTiffany" panose="020B0604020202020204" charset="0"/>
                <a:ea typeface="HelloTiffany" panose="020B0604020202020204" charset="0"/>
              </a:rPr>
              <a:t>th</a:t>
            </a:r>
            <a:r>
              <a:rPr lang="en-US" sz="1200" b="1" dirty="0">
                <a:effectLst>
                  <a:outerShdw blurRad="38100" dist="38100" dir="2700000" algn="tl">
                    <a:srgbClr val="000000">
                      <a:alpha val="43137"/>
                    </a:srgbClr>
                  </a:outerShdw>
                </a:effectLst>
                <a:latin typeface="HelloTiffany" panose="020B0604020202020204" charset="0"/>
                <a:ea typeface="HelloTiffany" panose="020B0604020202020204" charset="0"/>
              </a:rPr>
              <a:t>-16</a:t>
            </a:r>
            <a:r>
              <a:rPr lang="en-US" sz="1200" b="1" baseline="30000" dirty="0">
                <a:effectLst>
                  <a:outerShdw blurRad="38100" dist="38100" dir="2700000" algn="tl">
                    <a:srgbClr val="000000">
                      <a:alpha val="43137"/>
                    </a:srgbClr>
                  </a:outerShdw>
                </a:effectLst>
                <a:latin typeface="HelloTiffany" panose="020B0604020202020204" charset="0"/>
                <a:ea typeface="HelloTiffany" panose="020B0604020202020204" charset="0"/>
              </a:rPr>
              <a:t>th</a:t>
            </a:r>
            <a:r>
              <a:rPr lang="en-US" sz="1200" b="1" dirty="0">
                <a:effectLst>
                  <a:outerShdw blurRad="38100" dist="38100" dir="2700000" algn="tl">
                    <a:srgbClr val="000000">
                      <a:alpha val="43137"/>
                    </a:srgbClr>
                  </a:outerShdw>
                </a:effectLst>
                <a:latin typeface="HelloTiffany" panose="020B0604020202020204" charset="0"/>
                <a:ea typeface="HelloTiffany" panose="020B0604020202020204" charset="0"/>
              </a:rPr>
              <a:t> and 21</a:t>
            </a:r>
            <a:r>
              <a:rPr lang="en-US" sz="1200" b="1" baseline="30000" dirty="0">
                <a:effectLst>
                  <a:outerShdw blurRad="38100" dist="38100" dir="2700000" algn="tl">
                    <a:srgbClr val="000000">
                      <a:alpha val="43137"/>
                    </a:srgbClr>
                  </a:outerShdw>
                </a:effectLst>
                <a:latin typeface="HelloTiffany" panose="020B0604020202020204" charset="0"/>
                <a:ea typeface="HelloTiffany" panose="020B0604020202020204" charset="0"/>
              </a:rPr>
              <a:t>st</a:t>
            </a:r>
            <a:r>
              <a:rPr lang="en-US" sz="1200" b="1" dirty="0">
                <a:effectLst>
                  <a:outerShdw blurRad="38100" dist="38100" dir="2700000" algn="tl">
                    <a:srgbClr val="000000">
                      <a:alpha val="43137"/>
                    </a:srgbClr>
                  </a:outerShdw>
                </a:effectLst>
                <a:latin typeface="HelloTiffany" panose="020B0604020202020204" charset="0"/>
                <a:ea typeface="HelloTiffany" panose="020B0604020202020204" charset="0"/>
              </a:rPr>
              <a:t>-23</a:t>
            </a:r>
            <a:r>
              <a:rPr lang="en-US" sz="1200" b="1" baseline="30000" dirty="0">
                <a:effectLst>
                  <a:outerShdw blurRad="38100" dist="38100" dir="2700000" algn="tl">
                    <a:srgbClr val="000000">
                      <a:alpha val="43137"/>
                    </a:srgbClr>
                  </a:outerShdw>
                </a:effectLst>
                <a:latin typeface="HelloTiffany" panose="020B0604020202020204" charset="0"/>
                <a:ea typeface="HelloTiffany" panose="020B0604020202020204" charset="0"/>
              </a:rPr>
              <a:t>rd</a:t>
            </a:r>
            <a:r>
              <a:rPr lang="en-US" sz="1200" dirty="0">
                <a:latin typeface="HelloTiffany" panose="020B0604020202020204" charset="0"/>
                <a:ea typeface="HelloTiffany" panose="020B0604020202020204" charset="0"/>
              </a:rPr>
              <a:t>. Please make all appointments for after school on the days we will be testing. Students always score higher if they are here on the testing days.  If absent, students take multiple tests in one day thus affecting their scores.  Remember, TN Ready counts 15% of the second semester average this year!</a:t>
            </a:r>
          </a:p>
          <a:p>
            <a:pPr algn="ctr"/>
            <a:endParaRPr lang="en-US" sz="1100" b="1" u="sng" dirty="0">
              <a:solidFill>
                <a:srgbClr val="FF0000"/>
              </a:solidFill>
              <a:latin typeface="HelloTiffany" panose="020B0604020202020204" charset="0"/>
              <a:ea typeface="HelloTiffany" panose="020B0604020202020204" charset="0"/>
            </a:endParaRPr>
          </a:p>
          <a:p>
            <a:pPr algn="ctr"/>
            <a:endParaRPr lang="en-US" sz="1400" b="1" u="sng" dirty="0">
              <a:solidFill>
                <a:srgbClr val="FF0000"/>
              </a:solidFill>
              <a:latin typeface="HelloMillionaire" panose="02000603000000000000" pitchFamily="2" charset="0"/>
              <a:ea typeface="HelloMillionaire" panose="02000603000000000000" pitchFamily="2" charset="0"/>
            </a:endParaRPr>
          </a:p>
          <a:p>
            <a:pPr algn="ctr"/>
            <a:r>
              <a:rPr lang="en-US" sz="1050" dirty="0">
                <a:latin typeface="HelloTiffany" panose="02000603000000000000" pitchFamily="2" charset="0"/>
                <a:ea typeface="HelloTiffany" panose="02000603000000000000" pitchFamily="2" charset="0"/>
              </a:rPr>
              <a:t>. </a:t>
            </a:r>
            <a:endParaRPr lang="en-US" sz="1050" dirty="0">
              <a:solidFill>
                <a:srgbClr val="FF0000"/>
              </a:solidFill>
              <a:latin typeface="HelloMillionaire" panose="02000603000000000000" pitchFamily="2" charset="0"/>
              <a:ea typeface="HelloMillionaire" panose="02000603000000000000" pitchFamily="2" charset="0"/>
            </a:endParaRPr>
          </a:p>
          <a:p>
            <a:pPr algn="ctr"/>
            <a:endParaRPr lang="en-US" sz="1050" dirty="0">
              <a:solidFill>
                <a:srgbClr val="FF0000"/>
              </a:solidFill>
              <a:latin typeface="HelloMillionaire" panose="02000603000000000000" pitchFamily="2" charset="0"/>
              <a:ea typeface="HelloMillionaire" panose="02000603000000000000" pitchFamily="2" charset="0"/>
            </a:endParaRPr>
          </a:p>
          <a:p>
            <a:pPr algn="ctr"/>
            <a:endParaRPr lang="en-US" sz="1050" dirty="0">
              <a:solidFill>
                <a:srgbClr val="FF0000"/>
              </a:solidFill>
              <a:latin typeface="HelloMillionaire" panose="02000603000000000000" pitchFamily="2" charset="0"/>
              <a:ea typeface="HelloMillionaire" panose="02000603000000000000" pitchFamily="2" charset="0"/>
            </a:endParaRPr>
          </a:p>
          <a:p>
            <a:pPr algn="ctr"/>
            <a:endParaRPr lang="en-US" sz="1050" dirty="0">
              <a:solidFill>
                <a:srgbClr val="FF0000"/>
              </a:solidFill>
              <a:latin typeface="HelloMillionaire" panose="02000603000000000000" pitchFamily="2" charset="0"/>
              <a:ea typeface="HelloMillionaire" panose="02000603000000000000" pitchFamily="2" charset="0"/>
            </a:endParaRPr>
          </a:p>
          <a:p>
            <a:pPr algn="ctr"/>
            <a:endParaRPr lang="en-US" sz="1050" dirty="0">
              <a:solidFill>
                <a:srgbClr val="FF0000"/>
              </a:solidFill>
              <a:latin typeface="HelloMillionaire" panose="02000603000000000000" pitchFamily="2" charset="0"/>
              <a:ea typeface="HelloMillionaire" panose="02000603000000000000" pitchFamily="2" charset="0"/>
            </a:endParaRPr>
          </a:p>
          <a:p>
            <a:pPr algn="ctr"/>
            <a:endParaRPr lang="en-US" sz="1050" dirty="0">
              <a:solidFill>
                <a:schemeClr val="dk1"/>
              </a:solidFill>
              <a:latin typeface="HelloMillionaire" panose="02000603000000000000" pitchFamily="2" charset="0"/>
              <a:ea typeface="HelloMillionaire" panose="02000603000000000000" pitchFamily="2" charset="0"/>
            </a:endParaRPr>
          </a:p>
          <a:p>
            <a:pPr algn="ctr"/>
            <a:endParaRPr lang="en-US" sz="1050" dirty="0">
              <a:solidFill>
                <a:schemeClr val="dk1"/>
              </a:solidFill>
              <a:latin typeface="HelloMillionaire" panose="02000603000000000000" pitchFamily="2" charset="0"/>
              <a:ea typeface="HelloMillionaire" panose="02000603000000000000" pitchFamily="2" charset="0"/>
            </a:endParaRPr>
          </a:p>
          <a:p>
            <a:pPr algn="ctr"/>
            <a:endParaRPr lang="en-US" sz="1050" dirty="0">
              <a:solidFill>
                <a:schemeClr val="dk1"/>
              </a:solidFill>
              <a:latin typeface="HelloMillionaire" panose="02000603000000000000" pitchFamily="2" charset="0"/>
              <a:ea typeface="HelloMillionaire" panose="02000603000000000000" pitchFamily="2" charset="0"/>
            </a:endParaRPr>
          </a:p>
          <a:p>
            <a:pPr algn="ctr"/>
            <a:endParaRPr lang="en-US" sz="400" dirty="0">
              <a:solidFill>
                <a:schemeClr val="dk1"/>
              </a:solidFill>
              <a:latin typeface="HelloMillionaire" panose="02000603000000000000" pitchFamily="2" charset="0"/>
              <a:ea typeface="HelloMillionaire" panose="02000603000000000000" pitchFamily="2" charset="0"/>
            </a:endParaRPr>
          </a:p>
        </p:txBody>
      </p:sp>
      <p:sp>
        <p:nvSpPr>
          <p:cNvPr id="10" name="TextBox 9">
            <a:extLst>
              <a:ext uri="{FF2B5EF4-FFF2-40B4-BE49-F238E27FC236}">
                <a16:creationId xmlns:a16="http://schemas.microsoft.com/office/drawing/2014/main" id="{A7AD2B6D-E368-4C58-93D3-28172315AB5E}"/>
              </a:ext>
            </a:extLst>
          </p:cNvPr>
          <p:cNvSpPr txBox="1"/>
          <p:nvPr/>
        </p:nvSpPr>
        <p:spPr>
          <a:xfrm>
            <a:off x="483390" y="1999541"/>
            <a:ext cx="3290937"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KG Always A Good Time" panose="02000505000000020003" pitchFamily="2" charset="0"/>
                <a:ea typeface="HelloButtons" panose="02000603000000000000" pitchFamily="2" charset="0"/>
              </a:rPr>
              <a:t>Announcements/Reminders</a:t>
            </a:r>
          </a:p>
        </p:txBody>
      </p:sp>
      <p:sp>
        <p:nvSpPr>
          <p:cNvPr id="12" name="Rectangle: Rounded Corners 11">
            <a:extLst>
              <a:ext uri="{FF2B5EF4-FFF2-40B4-BE49-F238E27FC236}">
                <a16:creationId xmlns:a16="http://schemas.microsoft.com/office/drawing/2014/main" id="{3A6BDDA6-E617-49FB-8085-6B9BE6E5883A}"/>
              </a:ext>
            </a:extLst>
          </p:cNvPr>
          <p:cNvSpPr/>
          <p:nvPr/>
        </p:nvSpPr>
        <p:spPr>
          <a:xfrm>
            <a:off x="467473" y="9212145"/>
            <a:ext cx="6833800" cy="388184"/>
          </a:xfrm>
          <a:prstGeom prst="roundRect">
            <a:avLst/>
          </a:prstGeom>
          <a:solidFill>
            <a:schemeClr val="bg1"/>
          </a:solid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5" name="Rectangle: Rounded Corners 11">
            <a:extLst>
              <a:ext uri="{FF2B5EF4-FFF2-40B4-BE49-F238E27FC236}">
                <a16:creationId xmlns:a16="http://schemas.microsoft.com/office/drawing/2014/main" id="{3A6BDDA6-E617-49FB-8085-6B9BE6E5883A}"/>
              </a:ext>
            </a:extLst>
          </p:cNvPr>
          <p:cNvSpPr/>
          <p:nvPr/>
        </p:nvSpPr>
        <p:spPr>
          <a:xfrm>
            <a:off x="483390" y="7269071"/>
            <a:ext cx="3290938" cy="1844597"/>
          </a:xfrm>
          <a:prstGeom prst="roundRect">
            <a:avLst/>
          </a:prstGeom>
          <a:solidFill>
            <a:schemeClr val="bg1"/>
          </a:solid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extBox 13"/>
          <p:cNvSpPr txBox="1"/>
          <p:nvPr/>
        </p:nvSpPr>
        <p:spPr>
          <a:xfrm>
            <a:off x="509569" y="9229338"/>
            <a:ext cx="6749608" cy="369332"/>
          </a:xfrm>
          <a:prstGeom prst="rect">
            <a:avLst/>
          </a:prstGeom>
          <a:noFill/>
        </p:spPr>
        <p:txBody>
          <a:bodyPr wrap="square" rtlCol="0">
            <a:spAutoFit/>
          </a:bodyPr>
          <a:lstStyle/>
          <a:p>
            <a:pPr algn="ctr"/>
            <a:r>
              <a:rPr lang="en-US" sz="900" dirty="0">
                <a:latin typeface="KG Always A Good Time" panose="02000505000000020003" pitchFamily="2" charset="0"/>
                <a:ea typeface="HelloAnnie" panose="02000603000000000000" pitchFamily="2" charset="0"/>
              </a:rPr>
              <a:t>The mission of Atoka Elementary School is to create a challenging learning environment that </a:t>
            </a:r>
            <a:br>
              <a:rPr lang="en-US" sz="900" dirty="0">
                <a:latin typeface="KG Always A Good Time" panose="02000505000000020003" pitchFamily="2" charset="0"/>
                <a:ea typeface="HelloAnnie" panose="02000603000000000000" pitchFamily="2" charset="0"/>
              </a:rPr>
            </a:br>
            <a:r>
              <a:rPr lang="en-US" sz="900" dirty="0">
                <a:latin typeface="KG Always A Good Time" panose="02000505000000020003" pitchFamily="2" charset="0"/>
                <a:ea typeface="HelloAnnie" panose="02000603000000000000" pitchFamily="2" charset="0"/>
              </a:rPr>
              <a:t>provides students for college and career readiness through academic, behavioral, and social achievement.</a:t>
            </a:r>
          </a:p>
        </p:txBody>
      </p:sp>
      <p:sp>
        <p:nvSpPr>
          <p:cNvPr id="28" name="Rectangle: Rounded Corners 5">
            <a:extLst>
              <a:ext uri="{FF2B5EF4-FFF2-40B4-BE49-F238E27FC236}">
                <a16:creationId xmlns:a16="http://schemas.microsoft.com/office/drawing/2014/main" id="{F24C6033-CCD9-48AD-8476-171543155E6E}"/>
              </a:ext>
            </a:extLst>
          </p:cNvPr>
          <p:cNvSpPr/>
          <p:nvPr/>
        </p:nvSpPr>
        <p:spPr>
          <a:xfrm>
            <a:off x="466759" y="6114460"/>
            <a:ext cx="3307568" cy="1067134"/>
          </a:xfrm>
          <a:prstGeom prst="roundRect">
            <a:avLst/>
          </a:prstGeom>
          <a:solidFill>
            <a:schemeClr val="bg1"/>
          </a:solid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a:p>
        </p:txBody>
      </p:sp>
      <p:sp>
        <p:nvSpPr>
          <p:cNvPr id="33" name="TextBox 32">
            <a:extLst>
              <a:ext uri="{FF2B5EF4-FFF2-40B4-BE49-F238E27FC236}">
                <a16:creationId xmlns:a16="http://schemas.microsoft.com/office/drawing/2014/main" id="{A4623511-6732-448E-B08F-4CC77FC4DF06}"/>
              </a:ext>
            </a:extLst>
          </p:cNvPr>
          <p:cNvSpPr txBox="1"/>
          <p:nvPr/>
        </p:nvSpPr>
        <p:spPr>
          <a:xfrm>
            <a:off x="131500" y="1019021"/>
            <a:ext cx="4123934" cy="1000274"/>
          </a:xfrm>
          <a:prstGeom prst="rect">
            <a:avLst/>
          </a:prstGeom>
          <a:noFill/>
        </p:spPr>
        <p:txBody>
          <a:bodyPr wrap="square" rtlCol="0">
            <a:spAutoFit/>
          </a:bodyPr>
          <a:lstStyle/>
          <a:p>
            <a:pPr algn="ctr"/>
            <a:r>
              <a:rPr lang="en-US" sz="2700" dirty="0">
                <a:effectLst>
                  <a:outerShdw blurRad="38100" dist="38100" dir="2700000" algn="tl">
                    <a:srgbClr val="000000">
                      <a:alpha val="43137"/>
                    </a:srgbClr>
                  </a:outerShdw>
                </a:effectLst>
                <a:latin typeface="HelloTiffany" panose="020B0604020202020204" charset="0"/>
                <a:ea typeface="HelloTiffany" panose="020B0604020202020204" charset="0"/>
              </a:rPr>
              <a:t>A PEEK AT OUR WEEK</a:t>
            </a:r>
          </a:p>
          <a:p>
            <a:pPr algn="ctr"/>
            <a:r>
              <a:rPr lang="en-US" sz="1200" dirty="0">
                <a:effectLst>
                  <a:outerShdw blurRad="38100" dist="38100" dir="2700000" algn="tl">
                    <a:srgbClr val="000000">
                      <a:alpha val="43137"/>
                    </a:srgbClr>
                  </a:outerShdw>
                </a:effectLst>
                <a:latin typeface="KG Always A Good Time" panose="020B0604020202020204" charset="0"/>
                <a:ea typeface="HelloChalkTalk" panose="020B0604020202020204" charset="0"/>
              </a:rPr>
              <a:t>Your 5</a:t>
            </a:r>
            <a:r>
              <a:rPr lang="en-US" sz="1200" baseline="30000" dirty="0">
                <a:effectLst>
                  <a:outerShdw blurRad="38100" dist="38100" dir="2700000" algn="tl">
                    <a:srgbClr val="000000">
                      <a:alpha val="43137"/>
                    </a:srgbClr>
                  </a:outerShdw>
                </a:effectLst>
                <a:latin typeface="KG Always A Good Time" panose="020B0604020202020204" charset="0"/>
                <a:ea typeface="HelloChalkTalk" panose="020B0604020202020204" charset="0"/>
              </a:rPr>
              <a:t>th</a:t>
            </a:r>
            <a:r>
              <a:rPr lang="en-US" sz="1200" dirty="0">
                <a:effectLst>
                  <a:outerShdw blurRad="38100" dist="38100" dir="2700000" algn="tl">
                    <a:srgbClr val="000000">
                      <a:alpha val="43137"/>
                    </a:srgbClr>
                  </a:outerShdw>
                </a:effectLst>
                <a:latin typeface="KG Always A Good Time" panose="020B0604020202020204" charset="0"/>
                <a:ea typeface="HelloChalkTalk" panose="020B0604020202020204" charset="0"/>
              </a:rPr>
              <a:t> Grade Newsletter</a:t>
            </a:r>
          </a:p>
          <a:p>
            <a:pPr algn="ctr"/>
            <a:endParaRPr lang="en-US" sz="200" dirty="0">
              <a:effectLst>
                <a:outerShdw blurRad="38100" dist="38100" dir="2700000" algn="tl">
                  <a:srgbClr val="000000">
                    <a:alpha val="43137"/>
                  </a:srgbClr>
                </a:outerShdw>
              </a:effectLst>
              <a:latin typeface="KG Be Still And Know" panose="02000503000000020004" pitchFamily="2" charset="0"/>
              <a:ea typeface="HelloChalkTalk" panose="02000603000000000000" pitchFamily="2" charset="0"/>
            </a:endParaRPr>
          </a:p>
          <a:p>
            <a:pPr algn="ctr"/>
            <a:r>
              <a:rPr lang="en-US" dirty="0">
                <a:effectLst>
                  <a:outerShdw blurRad="38100" dist="38100" dir="2700000" algn="tl">
                    <a:srgbClr val="000000">
                      <a:alpha val="43137"/>
                    </a:srgbClr>
                  </a:outerShdw>
                </a:effectLst>
                <a:latin typeface="KG Be Still And Know" panose="02000503000000020004" pitchFamily="2" charset="0"/>
                <a:ea typeface="HelloChalkTalk" panose="02000603000000000000" pitchFamily="2" charset="0"/>
              </a:rPr>
              <a:t>February 24-28, 2020</a:t>
            </a:r>
            <a:endParaRPr lang="en-US" dirty="0">
              <a:latin typeface="KG Be Still And Know" panose="02000503000000020004" pitchFamily="2" charset="0"/>
              <a:ea typeface="HelloChalkTalk" panose="02000603000000000000" pitchFamily="2" charset="0"/>
            </a:endParaRPr>
          </a:p>
        </p:txBody>
      </p:sp>
      <p:graphicFrame>
        <p:nvGraphicFramePr>
          <p:cNvPr id="19" name="Table 18">
            <a:extLst>
              <a:ext uri="{FF2B5EF4-FFF2-40B4-BE49-F238E27FC236}">
                <a16:creationId xmlns:a16="http://schemas.microsoft.com/office/drawing/2014/main" id="{3C265900-0101-4BD8-AFC8-451D74906F9B}"/>
              </a:ext>
            </a:extLst>
          </p:cNvPr>
          <p:cNvGraphicFramePr>
            <a:graphicFrameLocks noGrp="1"/>
          </p:cNvGraphicFramePr>
          <p:nvPr>
            <p:extLst>
              <p:ext uri="{D42A27DB-BD31-4B8C-83A1-F6EECF244321}">
                <p14:modId xmlns:p14="http://schemas.microsoft.com/office/powerpoint/2010/main" val="3314712564"/>
              </p:ext>
            </p:extLst>
          </p:nvPr>
        </p:nvGraphicFramePr>
        <p:xfrm>
          <a:off x="3997848" y="1461849"/>
          <a:ext cx="3362513" cy="3560535"/>
        </p:xfrm>
        <a:graphic>
          <a:graphicData uri="http://schemas.openxmlformats.org/drawingml/2006/table">
            <a:tbl>
              <a:tblPr firstRow="1" bandRow="1">
                <a:tableStyleId>{616DA210-FB5B-4158-B5E0-FEB733F419BA}</a:tableStyleId>
              </a:tblPr>
              <a:tblGrid>
                <a:gridCol w="288402">
                  <a:extLst>
                    <a:ext uri="{9D8B030D-6E8A-4147-A177-3AD203B41FA5}">
                      <a16:colId xmlns:a16="http://schemas.microsoft.com/office/drawing/2014/main" val="20000"/>
                    </a:ext>
                  </a:extLst>
                </a:gridCol>
                <a:gridCol w="1585133">
                  <a:extLst>
                    <a:ext uri="{9D8B030D-6E8A-4147-A177-3AD203B41FA5}">
                      <a16:colId xmlns:a16="http://schemas.microsoft.com/office/drawing/2014/main" val="20001"/>
                    </a:ext>
                  </a:extLst>
                </a:gridCol>
                <a:gridCol w="1488978">
                  <a:extLst>
                    <a:ext uri="{9D8B030D-6E8A-4147-A177-3AD203B41FA5}">
                      <a16:colId xmlns:a16="http://schemas.microsoft.com/office/drawing/2014/main" val="20002"/>
                    </a:ext>
                  </a:extLst>
                </a:gridCol>
              </a:tblGrid>
              <a:tr h="304106">
                <a:tc>
                  <a:txBody>
                    <a:bodyPr/>
                    <a:lstStyle/>
                    <a:p>
                      <a:endParaRPr lang="en-US" sz="800" dirty="0">
                        <a:latin typeface="HelloTiffany" panose="02000603000000000000" pitchFamily="2" charset="0"/>
                        <a:ea typeface="HelloTiffany" panose="02000603000000000000" pitchFamily="2" charset="0"/>
                      </a:endParaRPr>
                    </a:p>
                  </a:txBody>
                  <a:tcPr/>
                </a:tc>
                <a:tc>
                  <a:txBody>
                    <a:bodyPr/>
                    <a:lstStyle/>
                    <a:p>
                      <a:pPr algn="ctr"/>
                      <a:r>
                        <a:rPr lang="en-US" sz="800" b="1" dirty="0">
                          <a:solidFill>
                            <a:schemeClr val="bg1"/>
                          </a:solidFill>
                          <a:latin typeface="HelloTiffany" panose="02000603000000000000" pitchFamily="2" charset="0"/>
                          <a:ea typeface="HelloTiffany" panose="02000603000000000000" pitchFamily="2" charset="0"/>
                        </a:rPr>
                        <a:t>Topics</a:t>
                      </a:r>
                      <a:r>
                        <a:rPr lang="en-US" sz="800" b="1" baseline="0" dirty="0">
                          <a:solidFill>
                            <a:schemeClr val="bg1"/>
                          </a:solidFill>
                          <a:latin typeface="HelloTiffany" panose="02000603000000000000" pitchFamily="2" charset="0"/>
                          <a:ea typeface="HelloTiffany" panose="02000603000000000000" pitchFamily="2" charset="0"/>
                        </a:rPr>
                        <a:t> / </a:t>
                      </a:r>
                      <a:r>
                        <a:rPr lang="en-US" sz="800" b="1" dirty="0">
                          <a:solidFill>
                            <a:schemeClr val="bg1"/>
                          </a:solidFill>
                          <a:latin typeface="HelloTiffany" panose="02000603000000000000" pitchFamily="2" charset="0"/>
                          <a:ea typeface="HelloTiffany" panose="02000603000000000000" pitchFamily="2" charset="0"/>
                        </a:rPr>
                        <a:t>Skills</a:t>
                      </a:r>
                    </a:p>
                  </a:txBody>
                  <a:tcPr anchor="ctr">
                    <a:solidFill>
                      <a:schemeClr val="tx1"/>
                    </a:solidFill>
                  </a:tcPr>
                </a:tc>
                <a:tc>
                  <a:txBody>
                    <a:bodyPr/>
                    <a:lstStyle/>
                    <a:p>
                      <a:pPr algn="ctr"/>
                      <a:r>
                        <a:rPr lang="en-US" sz="800" b="1" dirty="0">
                          <a:solidFill>
                            <a:schemeClr val="bg1"/>
                          </a:solidFill>
                          <a:latin typeface="HelloTiffany" panose="02000603000000000000" pitchFamily="2" charset="0"/>
                          <a:ea typeface="HelloTiffany" panose="02000603000000000000" pitchFamily="2" charset="0"/>
                        </a:rPr>
                        <a:t>Upcoming</a:t>
                      </a:r>
                      <a:br>
                        <a:rPr lang="en-US" sz="800" b="1" dirty="0">
                          <a:solidFill>
                            <a:schemeClr val="bg1"/>
                          </a:solidFill>
                          <a:latin typeface="HelloTiffany" panose="02000603000000000000" pitchFamily="2" charset="0"/>
                          <a:ea typeface="HelloTiffany" panose="02000603000000000000" pitchFamily="2" charset="0"/>
                        </a:rPr>
                      </a:br>
                      <a:r>
                        <a:rPr lang="en-US" sz="800" b="1" dirty="0">
                          <a:solidFill>
                            <a:schemeClr val="bg1"/>
                          </a:solidFill>
                          <a:latin typeface="HelloTiffany" panose="02000603000000000000" pitchFamily="2" charset="0"/>
                          <a:ea typeface="HelloTiffany" panose="02000603000000000000" pitchFamily="2" charset="0"/>
                        </a:rPr>
                        <a:t>Tests &amp; Quiz</a:t>
                      </a:r>
                      <a:r>
                        <a:rPr lang="en-US" sz="800" b="1" baseline="0" dirty="0">
                          <a:solidFill>
                            <a:schemeClr val="bg1"/>
                          </a:solidFill>
                          <a:latin typeface="HelloTiffany" panose="02000603000000000000" pitchFamily="2" charset="0"/>
                          <a:ea typeface="HelloTiffany" panose="02000603000000000000" pitchFamily="2" charset="0"/>
                        </a:rPr>
                        <a:t> Goal Dates</a:t>
                      </a:r>
                      <a:endParaRPr lang="en-US" sz="800" b="1" dirty="0">
                        <a:solidFill>
                          <a:schemeClr val="bg1"/>
                        </a:solidFill>
                        <a:latin typeface="HelloTiffany" panose="02000603000000000000" pitchFamily="2" charset="0"/>
                        <a:ea typeface="HelloTiffany" panose="02000603000000000000" pitchFamily="2" charset="0"/>
                      </a:endParaRPr>
                    </a:p>
                  </a:txBody>
                  <a:tcPr anchor="ctr">
                    <a:solidFill>
                      <a:schemeClr val="tx1"/>
                    </a:solidFill>
                  </a:tcPr>
                </a:tc>
                <a:extLst>
                  <a:ext uri="{0D108BD9-81ED-4DB2-BD59-A6C34878D82A}">
                    <a16:rowId xmlns:a16="http://schemas.microsoft.com/office/drawing/2014/main" val="10000"/>
                  </a:ext>
                </a:extLst>
              </a:tr>
              <a:tr h="1523337">
                <a:tc>
                  <a:txBody>
                    <a:bodyPr/>
                    <a:lstStyle/>
                    <a:p>
                      <a:pPr algn="ctr"/>
                      <a:r>
                        <a:rPr lang="en-US" sz="800" b="1" dirty="0">
                          <a:latin typeface="HelloTiffany" panose="02000603000000000000" pitchFamily="2" charset="0"/>
                          <a:ea typeface="HelloTiffany" panose="02000603000000000000" pitchFamily="2" charset="0"/>
                        </a:rPr>
                        <a:t>Language</a:t>
                      </a:r>
                      <a:r>
                        <a:rPr lang="en-US" sz="800" b="1" baseline="0" dirty="0">
                          <a:latin typeface="HelloTiffany" panose="02000603000000000000" pitchFamily="2" charset="0"/>
                          <a:ea typeface="HelloTiffany" panose="02000603000000000000" pitchFamily="2" charset="0"/>
                        </a:rPr>
                        <a:t> Arts/ SS</a:t>
                      </a:r>
                      <a:endParaRPr lang="en-US" sz="800" b="1" dirty="0">
                        <a:latin typeface="HelloTiffany" panose="02000603000000000000" pitchFamily="2" charset="0"/>
                        <a:ea typeface="HelloTiffany" panose="02000603000000000000" pitchFamily="2" charset="0"/>
                      </a:endParaRPr>
                    </a:p>
                  </a:txBody>
                  <a:tcPr vert="vert270" anchor="ctr"/>
                </a:tc>
                <a:tc>
                  <a:txBody>
                    <a:bodyPr/>
                    <a:lstStyle/>
                    <a:p>
                      <a:pPr algn="l"/>
                      <a:r>
                        <a:rPr lang="en-US" sz="1000" b="1" i="0" u="sng" kern="1200" dirty="0">
                          <a:solidFill>
                            <a:schemeClr val="tx1"/>
                          </a:solidFill>
                          <a:effectLst/>
                          <a:latin typeface="HelloTiffany" panose="02000603000000000000" pitchFamily="2" charset="0"/>
                          <a:ea typeface="HelloTiffany" panose="02000603000000000000" pitchFamily="2" charset="0"/>
                          <a:cs typeface="+mn-cs"/>
                        </a:rPr>
                        <a:t>ELA</a:t>
                      </a:r>
                    </a:p>
                    <a:p>
                      <a:pPr algn="l"/>
                      <a:r>
                        <a:rPr lang="en-US" sz="1000" b="1" i="0" u="sng" kern="1200" dirty="0">
                          <a:solidFill>
                            <a:schemeClr val="tx1"/>
                          </a:solidFill>
                          <a:effectLst/>
                          <a:latin typeface="HelloTiffany" panose="02000603000000000000" pitchFamily="2" charset="0"/>
                          <a:ea typeface="HelloTiffany" panose="02000603000000000000" pitchFamily="2" charset="0"/>
                          <a:cs typeface="+mn-cs"/>
                        </a:rPr>
                        <a:t>Word</a:t>
                      </a:r>
                      <a:r>
                        <a:rPr lang="en-US" sz="1000" b="1" i="0" u="sng" kern="1200" baseline="0" dirty="0">
                          <a:solidFill>
                            <a:schemeClr val="tx1"/>
                          </a:solidFill>
                          <a:effectLst/>
                          <a:latin typeface="HelloTiffany" panose="02000603000000000000" pitchFamily="2" charset="0"/>
                          <a:ea typeface="HelloTiffany" panose="02000603000000000000" pitchFamily="2" charset="0"/>
                          <a:cs typeface="+mn-cs"/>
                        </a:rPr>
                        <a:t> Study</a:t>
                      </a:r>
                    </a:p>
                    <a:p>
                      <a:pPr algn="l"/>
                      <a:r>
                        <a:rPr lang="en-US" sz="1000" b="0" i="0" kern="1200" baseline="0" dirty="0">
                          <a:solidFill>
                            <a:schemeClr val="tx1"/>
                          </a:solidFill>
                          <a:effectLst/>
                          <a:latin typeface="HelloTiffany" panose="02000603000000000000" pitchFamily="2" charset="0"/>
                          <a:ea typeface="HelloTiffany" panose="02000603000000000000" pitchFamily="2" charset="0"/>
                          <a:cs typeface="+mn-cs"/>
                        </a:rPr>
                        <a:t>None</a:t>
                      </a:r>
                    </a:p>
                    <a:p>
                      <a:pPr algn="l"/>
                      <a:r>
                        <a:rPr lang="en-US" sz="1000" b="1" i="0" u="sng" kern="1200" baseline="0" dirty="0">
                          <a:solidFill>
                            <a:schemeClr val="tx1"/>
                          </a:solidFill>
                          <a:effectLst/>
                          <a:latin typeface="HelloTiffany" panose="02000603000000000000" pitchFamily="2" charset="0"/>
                          <a:ea typeface="HelloTiffany" panose="02000603000000000000" pitchFamily="2" charset="0"/>
                          <a:cs typeface="+mn-cs"/>
                        </a:rPr>
                        <a:t>English</a:t>
                      </a:r>
                    </a:p>
                    <a:p>
                      <a:pPr algn="l"/>
                      <a:r>
                        <a:rPr lang="en-US" sz="1000" b="0" i="0" kern="1200" baseline="0" dirty="0">
                          <a:solidFill>
                            <a:schemeClr val="tx1"/>
                          </a:solidFill>
                          <a:effectLst/>
                          <a:latin typeface="HelloTiffany" panose="02000603000000000000" pitchFamily="2" charset="0"/>
                          <a:ea typeface="HelloTiffany" panose="02000603000000000000" pitchFamily="2" charset="0"/>
                          <a:cs typeface="+mn-cs"/>
                        </a:rPr>
                        <a:t>Commas</a:t>
                      </a:r>
                    </a:p>
                    <a:p>
                      <a:pPr algn="l"/>
                      <a:r>
                        <a:rPr lang="en-US" sz="1000" b="1" i="0" u="sng" kern="1200" baseline="0" dirty="0">
                          <a:solidFill>
                            <a:schemeClr val="tx1"/>
                          </a:solidFill>
                          <a:effectLst/>
                          <a:latin typeface="HelloTiffany" panose="02000603000000000000" pitchFamily="2" charset="0"/>
                          <a:ea typeface="HelloTiffany" panose="02000603000000000000" pitchFamily="2" charset="0"/>
                          <a:cs typeface="+mn-cs"/>
                        </a:rPr>
                        <a:t>Writing</a:t>
                      </a:r>
                    </a:p>
                    <a:p>
                      <a:pPr algn="l"/>
                      <a:r>
                        <a:rPr lang="en-US" sz="1000" b="0" i="0" kern="1200" baseline="0" dirty="0">
                          <a:solidFill>
                            <a:schemeClr val="tx1"/>
                          </a:solidFill>
                          <a:effectLst/>
                          <a:latin typeface="HelloTiffany" panose="02000603000000000000" pitchFamily="2" charset="0"/>
                          <a:ea typeface="HelloTiffany" panose="02000603000000000000" pitchFamily="2" charset="0"/>
                          <a:cs typeface="+mn-cs"/>
                        </a:rPr>
                        <a:t>Explanatory Essay Writing</a:t>
                      </a:r>
                    </a:p>
                    <a:p>
                      <a:pPr algn="l"/>
                      <a:r>
                        <a:rPr lang="en-US" sz="1000" b="1" i="0" u="sng" kern="1200" baseline="0" dirty="0">
                          <a:solidFill>
                            <a:schemeClr val="tx1"/>
                          </a:solidFill>
                          <a:effectLst/>
                          <a:latin typeface="HelloTiffany" panose="02000603000000000000" pitchFamily="2" charset="0"/>
                          <a:ea typeface="HelloTiffany" panose="02000603000000000000" pitchFamily="2" charset="0"/>
                          <a:cs typeface="+mn-cs"/>
                        </a:rPr>
                        <a:t>Reading</a:t>
                      </a:r>
                    </a:p>
                    <a:p>
                      <a:pPr algn="l"/>
                      <a:r>
                        <a:rPr lang="en-US" sz="1000" kern="1200" dirty="0">
                          <a:solidFill>
                            <a:schemeClr val="tx1"/>
                          </a:solidFill>
                          <a:effectLst/>
                          <a:latin typeface="HelloTiffany" panose="02000603000000000000" pitchFamily="2" charset="0"/>
                          <a:ea typeface="HelloTiffany" panose="02000603000000000000" pitchFamily="2" charset="0"/>
                        </a:rPr>
                        <a:t>AtoZ</a:t>
                      </a:r>
                      <a:r>
                        <a:rPr lang="en-US" sz="1000" kern="1200" baseline="0" dirty="0">
                          <a:solidFill>
                            <a:schemeClr val="tx1"/>
                          </a:solidFill>
                          <a:effectLst/>
                          <a:latin typeface="HelloTiffany" panose="02000603000000000000" pitchFamily="2" charset="0"/>
                          <a:ea typeface="HelloTiffany" panose="02000603000000000000" pitchFamily="2" charset="0"/>
                        </a:rPr>
                        <a:t> Assessment</a:t>
                      </a:r>
                      <a:endParaRPr lang="en-US" sz="1000" kern="1200" dirty="0">
                        <a:solidFill>
                          <a:schemeClr val="tx1"/>
                        </a:solidFill>
                        <a:effectLst/>
                        <a:latin typeface="HelloTiffany" panose="02000603000000000000" pitchFamily="2" charset="0"/>
                        <a:ea typeface="HelloTiffany" panose="02000603000000000000" pitchFamily="2" charset="0"/>
                      </a:endParaRPr>
                    </a:p>
                    <a:p>
                      <a:pPr algn="l"/>
                      <a:r>
                        <a:rPr lang="en-US" sz="1000" b="1" u="sng" kern="1200" dirty="0">
                          <a:solidFill>
                            <a:schemeClr val="tx1"/>
                          </a:solidFill>
                          <a:effectLst/>
                          <a:latin typeface="HelloTiffany" panose="02000603000000000000" pitchFamily="2" charset="0"/>
                          <a:ea typeface="HelloTiffany" panose="02000603000000000000" pitchFamily="2" charset="0"/>
                        </a:rPr>
                        <a:t>SS</a:t>
                      </a:r>
                    </a:p>
                    <a:p>
                      <a:pPr algn="l"/>
                      <a:r>
                        <a:rPr lang="en-US" sz="1000" kern="1200" dirty="0">
                          <a:solidFill>
                            <a:schemeClr val="tx1"/>
                          </a:solidFill>
                          <a:effectLst/>
                          <a:latin typeface="HelloTiffany" panose="02000603000000000000" pitchFamily="2" charset="0"/>
                          <a:ea typeface="HelloTiffany" panose="02000603000000000000" pitchFamily="2" charset="0"/>
                        </a:rPr>
                        <a:t>Unit</a:t>
                      </a:r>
                      <a:r>
                        <a:rPr lang="en-US" sz="1000" kern="1200" baseline="0" dirty="0">
                          <a:solidFill>
                            <a:schemeClr val="tx1"/>
                          </a:solidFill>
                          <a:effectLst/>
                          <a:latin typeface="HelloTiffany" panose="02000603000000000000" pitchFamily="2" charset="0"/>
                          <a:ea typeface="HelloTiffany" panose="02000603000000000000" pitchFamily="2" charset="0"/>
                        </a:rPr>
                        <a:t> 5</a:t>
                      </a:r>
                    </a:p>
                  </a:txBody>
                  <a:tcPr anchor="ct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u="sng" baseline="0" dirty="0">
                          <a:solidFill>
                            <a:schemeClr val="tx1"/>
                          </a:solidFill>
                          <a:effectLst/>
                          <a:latin typeface="HelloTiffany" panose="02000603000000000000" pitchFamily="2" charset="0"/>
                          <a:ea typeface="HelloTiffany" panose="02000603000000000000" pitchFamily="2" charset="0"/>
                        </a:rPr>
                        <a:t>ELA</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u="sng" baseline="0" dirty="0">
                          <a:solidFill>
                            <a:schemeClr val="tx1"/>
                          </a:solidFill>
                          <a:effectLst/>
                          <a:latin typeface="HelloTiffany" panose="02000603000000000000" pitchFamily="2" charset="0"/>
                          <a:ea typeface="HelloTiffany" panose="02000603000000000000" pitchFamily="2" charset="0"/>
                        </a:rPr>
                        <a:t>Word Study </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u="none" baseline="0" dirty="0">
                          <a:solidFill>
                            <a:schemeClr val="tx1"/>
                          </a:solidFill>
                          <a:effectLst/>
                          <a:latin typeface="HelloTiffany" panose="02000603000000000000" pitchFamily="2" charset="0"/>
                          <a:ea typeface="HelloTiffany" panose="02000603000000000000" pitchFamily="2" charset="0"/>
                        </a:rPr>
                        <a:t>None</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u="sng" baseline="0" dirty="0">
                          <a:solidFill>
                            <a:schemeClr val="tx1"/>
                          </a:solidFill>
                          <a:effectLst/>
                          <a:latin typeface="HelloTiffany" panose="02000603000000000000" pitchFamily="2" charset="0"/>
                          <a:ea typeface="HelloTiffany" panose="02000603000000000000" pitchFamily="2" charset="0"/>
                        </a:rPr>
                        <a:t>English</a:t>
                      </a:r>
                      <a:endParaRPr lang="en-US" sz="1000" b="0" u="none" baseline="0" dirty="0">
                        <a:solidFill>
                          <a:schemeClr val="tx1"/>
                        </a:solidFill>
                        <a:effectLst/>
                        <a:latin typeface="HelloTiffany" panose="02000603000000000000" pitchFamily="2" charset="0"/>
                        <a:ea typeface="HelloTiffany"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u="none" baseline="0" dirty="0">
                          <a:solidFill>
                            <a:schemeClr val="tx1"/>
                          </a:solidFill>
                          <a:effectLst/>
                          <a:latin typeface="HelloTiffany" panose="02000603000000000000" pitchFamily="2" charset="0"/>
                          <a:ea typeface="HelloTiffany" panose="02000603000000000000" pitchFamily="2" charset="0"/>
                        </a:rPr>
                        <a:t>Goal Test Friday</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u="sng" baseline="0" dirty="0">
                          <a:solidFill>
                            <a:schemeClr val="tx1"/>
                          </a:solidFill>
                          <a:effectLst/>
                          <a:latin typeface="HelloTiffany" panose="02000603000000000000" pitchFamily="2" charset="0"/>
                          <a:ea typeface="HelloTiffany" panose="02000603000000000000" pitchFamily="2" charset="0"/>
                        </a:rPr>
                        <a:t>Writing</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u="none" baseline="0" dirty="0">
                          <a:solidFill>
                            <a:schemeClr val="tx1"/>
                          </a:solidFill>
                          <a:effectLst/>
                          <a:latin typeface="HelloTiffany" panose="02000603000000000000" pitchFamily="2" charset="0"/>
                          <a:ea typeface="HelloTiffany" panose="02000603000000000000" pitchFamily="2" charset="0"/>
                        </a:rPr>
                        <a:t>Graded Essay Friday</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u="sng" baseline="0" dirty="0">
                          <a:solidFill>
                            <a:schemeClr val="tx1"/>
                          </a:solidFill>
                          <a:effectLst/>
                          <a:latin typeface="HelloTiffany" panose="02000603000000000000" pitchFamily="2" charset="0"/>
                          <a:ea typeface="HelloTiffany" panose="02000603000000000000" pitchFamily="2" charset="0"/>
                        </a:rPr>
                        <a:t>Reading</a:t>
                      </a:r>
                      <a:endParaRPr lang="en-US" sz="1000" b="0" u="none" baseline="0" dirty="0">
                        <a:solidFill>
                          <a:schemeClr val="tx1"/>
                        </a:solidFill>
                        <a:effectLst/>
                        <a:latin typeface="HelloTiffany" panose="02000603000000000000" pitchFamily="2" charset="0"/>
                        <a:ea typeface="HelloTiffany"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u="none" baseline="0" dirty="0">
                          <a:solidFill>
                            <a:schemeClr val="tx1"/>
                          </a:solidFill>
                          <a:effectLst/>
                          <a:latin typeface="HelloTiffany" panose="02000603000000000000" pitchFamily="2" charset="0"/>
                          <a:ea typeface="HelloTiffany" panose="02000603000000000000" pitchFamily="2" charset="0"/>
                        </a:rPr>
                        <a:t>Thursday</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u="sng" baseline="0" dirty="0">
                          <a:solidFill>
                            <a:schemeClr val="tx1"/>
                          </a:solidFill>
                          <a:effectLst/>
                          <a:latin typeface="HelloTiffany" panose="02000603000000000000" pitchFamily="2" charset="0"/>
                          <a:ea typeface="HelloTiffany" panose="02000603000000000000" pitchFamily="2" charset="0"/>
                        </a:rPr>
                        <a:t>SS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u="none" baseline="0" dirty="0">
                          <a:solidFill>
                            <a:schemeClr val="tx1"/>
                          </a:solidFill>
                          <a:effectLst/>
                          <a:latin typeface="HelloTiffany" panose="02000603000000000000" pitchFamily="2" charset="0"/>
                          <a:ea typeface="HelloTiffany" panose="02000603000000000000" pitchFamily="2" charset="0"/>
                        </a:rPr>
                        <a:t>Unit 5 Vocab Quiz Goal </a:t>
                      </a:r>
                      <a:r>
                        <a:rPr lang="en-US" sz="1000" b="1" u="none" baseline="0" dirty="0">
                          <a:solidFill>
                            <a:schemeClr val="tx1"/>
                          </a:solidFill>
                          <a:effectLst/>
                          <a:latin typeface="HelloTiffany" panose="02000603000000000000" pitchFamily="2" charset="0"/>
                          <a:ea typeface="HelloTiffany" panose="02000603000000000000" pitchFamily="2" charset="0"/>
                        </a:rPr>
                        <a:t>3/5</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u="none" baseline="0" dirty="0">
                          <a:solidFill>
                            <a:schemeClr val="tx1"/>
                          </a:solidFill>
                          <a:effectLst/>
                          <a:latin typeface="HelloTiffany" panose="02000603000000000000" pitchFamily="2" charset="0"/>
                          <a:ea typeface="HelloTiffany" panose="02000603000000000000" pitchFamily="2" charset="0"/>
                        </a:rPr>
                        <a:t>Unit 5 Test Goal </a:t>
                      </a:r>
                      <a:r>
                        <a:rPr lang="en-US" sz="1000" b="1" u="none" baseline="0" dirty="0">
                          <a:solidFill>
                            <a:schemeClr val="tx1"/>
                          </a:solidFill>
                          <a:effectLst/>
                          <a:latin typeface="HelloTiffany" panose="02000603000000000000" pitchFamily="2" charset="0"/>
                          <a:ea typeface="HelloTiffany" panose="02000603000000000000" pitchFamily="2" charset="0"/>
                        </a:rPr>
                        <a:t>3/6</a:t>
                      </a:r>
                    </a:p>
                  </a:txBody>
                  <a:tcPr anchor="ctr"/>
                </a:tc>
                <a:extLst>
                  <a:ext uri="{0D108BD9-81ED-4DB2-BD59-A6C34878D82A}">
                    <a16:rowId xmlns:a16="http://schemas.microsoft.com/office/drawing/2014/main" val="10001"/>
                  </a:ext>
                </a:extLst>
              </a:tr>
              <a:tr h="319879">
                <a:tc>
                  <a:txBody>
                    <a:bodyPr/>
                    <a:lstStyle/>
                    <a:p>
                      <a:pPr algn="ctr"/>
                      <a:r>
                        <a:rPr lang="en-US" sz="800" b="1" dirty="0">
                          <a:latin typeface="HelloTiffany" panose="02000603000000000000" pitchFamily="2" charset="0"/>
                          <a:ea typeface="HelloTiffany" panose="02000603000000000000" pitchFamily="2" charset="0"/>
                        </a:rPr>
                        <a:t>Math</a:t>
                      </a:r>
                    </a:p>
                  </a:txBody>
                  <a:tcPr vert="vert270" anchor="ctr"/>
                </a:tc>
                <a:tc>
                  <a:txBody>
                    <a:bodyPr/>
                    <a:lstStyle/>
                    <a:p>
                      <a:pPr fontAlgn="base"/>
                      <a:r>
                        <a:rPr lang="en-US" sz="1000" b="0" i="0" kern="1200" dirty="0">
                          <a:solidFill>
                            <a:schemeClr val="tx1"/>
                          </a:solidFill>
                          <a:effectLst/>
                          <a:latin typeface="HelloTiffany"/>
                          <a:ea typeface="HelloTiffany"/>
                          <a:cs typeface="+mn-cs"/>
                        </a:rPr>
                        <a:t>Measurement, Patterns, Ordered Pairs</a:t>
                      </a:r>
                    </a:p>
                  </a:txBody>
                  <a:tcPr anchor="ctr"/>
                </a:tc>
                <a:tc>
                  <a:txBody>
                    <a:bodyPr/>
                    <a:lstStyle/>
                    <a:p>
                      <a:pPr fontAlgn="base"/>
                      <a:r>
                        <a:rPr lang="en-US" sz="1000" b="0" i="0" kern="1200" dirty="0">
                          <a:solidFill>
                            <a:schemeClr val="tx1"/>
                          </a:solidFill>
                          <a:effectLst/>
                          <a:latin typeface="HelloTiffany" panose="02000603000000000000" pitchFamily="2" charset="0"/>
                          <a:ea typeface="HelloTiffany" panose="02000603000000000000" pitchFamily="2" charset="0"/>
                          <a:cs typeface="+mn-cs"/>
                        </a:rPr>
                        <a:t>Homework </a:t>
                      </a:r>
                      <a:r>
                        <a:rPr lang="en-US" sz="1000" b="1" i="0" kern="1200" dirty="0">
                          <a:solidFill>
                            <a:schemeClr val="tx1"/>
                          </a:solidFill>
                          <a:effectLst/>
                          <a:latin typeface="HelloTiffany" panose="02000603000000000000" pitchFamily="2" charset="0"/>
                          <a:ea typeface="HelloTiffany" panose="02000603000000000000" pitchFamily="2" charset="0"/>
                          <a:cs typeface="+mn-cs"/>
                        </a:rPr>
                        <a:t>QUIZ </a:t>
                      </a:r>
                      <a:r>
                        <a:rPr lang="en-US" sz="1000" b="0" i="0" kern="1200" dirty="0">
                          <a:solidFill>
                            <a:schemeClr val="tx1"/>
                          </a:solidFill>
                          <a:effectLst/>
                          <a:latin typeface="HelloTiffany" panose="02000603000000000000" pitchFamily="2" charset="0"/>
                          <a:ea typeface="HelloTiffany" panose="02000603000000000000" pitchFamily="2" charset="0"/>
                          <a:cs typeface="+mn-cs"/>
                        </a:rPr>
                        <a:t>on Monday, March 2</a:t>
                      </a:r>
                      <a:r>
                        <a:rPr lang="en-US" sz="1000" b="0" i="0" kern="1200" baseline="30000" dirty="0">
                          <a:solidFill>
                            <a:schemeClr val="tx1"/>
                          </a:solidFill>
                          <a:effectLst/>
                          <a:latin typeface="HelloTiffany" panose="02000603000000000000" pitchFamily="2" charset="0"/>
                          <a:ea typeface="HelloTiffany" panose="02000603000000000000" pitchFamily="2" charset="0"/>
                          <a:cs typeface="+mn-cs"/>
                        </a:rPr>
                        <a:t>nd</a:t>
                      </a:r>
                      <a:r>
                        <a:rPr lang="en-US" sz="1000" b="0" i="0" kern="1200" dirty="0">
                          <a:solidFill>
                            <a:schemeClr val="tx1"/>
                          </a:solidFill>
                          <a:effectLst/>
                          <a:latin typeface="HelloTiffany" panose="02000603000000000000" pitchFamily="2" charset="0"/>
                          <a:ea typeface="HelloTiffany" panose="02000603000000000000" pitchFamily="2" charset="0"/>
                          <a:cs typeface="+mn-cs"/>
                        </a:rPr>
                        <a:t>.</a:t>
                      </a:r>
                    </a:p>
                  </a:txBody>
                  <a:tcPr anchor="ctr"/>
                </a:tc>
                <a:extLst>
                  <a:ext uri="{0D108BD9-81ED-4DB2-BD59-A6C34878D82A}">
                    <a16:rowId xmlns:a16="http://schemas.microsoft.com/office/drawing/2014/main" val="10007"/>
                  </a:ext>
                </a:extLst>
              </a:tr>
              <a:tr h="603975">
                <a:tc>
                  <a:txBody>
                    <a:bodyPr/>
                    <a:lstStyle/>
                    <a:p>
                      <a:pPr algn="ctr"/>
                      <a:r>
                        <a:rPr lang="en-US" sz="800" b="1" dirty="0">
                          <a:latin typeface="HelloTiffany" panose="02000603000000000000" pitchFamily="2" charset="0"/>
                          <a:ea typeface="HelloTiffany" panose="02000603000000000000" pitchFamily="2" charset="0"/>
                        </a:rPr>
                        <a:t>Science</a:t>
                      </a:r>
                    </a:p>
                  </a:txBody>
                  <a:tcPr vert="vert270" anchor="ctr"/>
                </a:tc>
                <a:tc>
                  <a:txBody>
                    <a:bodyPr/>
                    <a:lstStyle/>
                    <a:p>
                      <a:pPr algn="l"/>
                      <a:r>
                        <a:rPr lang="en-US" sz="1000" kern="1200" dirty="0">
                          <a:solidFill>
                            <a:schemeClr val="tx1"/>
                          </a:solidFill>
                          <a:effectLst/>
                          <a:latin typeface="HelloTiffany" panose="02000603000000000000" pitchFamily="2" charset="0"/>
                          <a:ea typeface="HelloTiffany" panose="02000603000000000000" pitchFamily="2" charset="0"/>
                        </a:rPr>
                        <a:t>Unit 1: How Scientists Work</a:t>
                      </a:r>
                    </a:p>
                  </a:txBody>
                  <a:tcPr anchor="ctr"/>
                </a:tc>
                <a:tc>
                  <a:txBody>
                    <a:bodyPr/>
                    <a:lstStyle/>
                    <a:p>
                      <a:pPr marL="0" marR="0" lvl="0" indent="0" algn="l" defTabSz="777240" rtl="0" eaLnBrk="1" fontAlgn="base" latinLnBrk="0" hangingPunct="1">
                        <a:lnSpc>
                          <a:spcPct val="100000"/>
                        </a:lnSpc>
                        <a:spcBef>
                          <a:spcPts val="0"/>
                        </a:spcBef>
                        <a:spcAft>
                          <a:spcPts val="0"/>
                        </a:spcAft>
                        <a:buClrTx/>
                        <a:buSzTx/>
                        <a:buFontTx/>
                        <a:buNone/>
                        <a:tabLst/>
                        <a:defRPr/>
                      </a:pPr>
                      <a:endParaRPr lang="en-US" sz="1000" b="1" i="0" kern="1200" dirty="0">
                        <a:solidFill>
                          <a:schemeClr val="dk1"/>
                        </a:solidFill>
                        <a:effectLst/>
                        <a:latin typeface="HelloTiffany" panose="02000603000000000000" pitchFamily="2" charset="0"/>
                        <a:ea typeface="HelloTiffany" panose="02000603000000000000" pitchFamily="2" charset="0"/>
                        <a:cs typeface="+mn-cs"/>
                      </a:endParaRPr>
                    </a:p>
                  </a:txBody>
                  <a:tcPr anchor="ctr"/>
                </a:tc>
                <a:extLst>
                  <a:ext uri="{0D108BD9-81ED-4DB2-BD59-A6C34878D82A}">
                    <a16:rowId xmlns:a16="http://schemas.microsoft.com/office/drawing/2014/main" val="1287362141"/>
                  </a:ext>
                </a:extLst>
              </a:tr>
            </a:tbl>
          </a:graphicData>
        </a:graphic>
      </p:graphicFrame>
      <p:sp>
        <p:nvSpPr>
          <p:cNvPr id="26" name="TextBox 25">
            <a:extLst>
              <a:ext uri="{FF2B5EF4-FFF2-40B4-BE49-F238E27FC236}">
                <a16:creationId xmlns:a16="http://schemas.microsoft.com/office/drawing/2014/main" id="{A9D9646E-D48E-43AB-A67A-8BC1D8D3A584}"/>
              </a:ext>
            </a:extLst>
          </p:cNvPr>
          <p:cNvSpPr txBox="1"/>
          <p:nvPr/>
        </p:nvSpPr>
        <p:spPr>
          <a:xfrm>
            <a:off x="4075300" y="1111759"/>
            <a:ext cx="3241715" cy="338554"/>
          </a:xfrm>
          <a:prstGeom prst="rect">
            <a:avLst/>
          </a:prstGeom>
          <a:noFill/>
        </p:spPr>
        <p:txBody>
          <a:bodyPr wrap="square" rtlCol="0">
            <a:spAutoFit/>
          </a:bodyPr>
          <a:lstStyle/>
          <a:p>
            <a:pPr algn="ctr"/>
            <a:r>
              <a:rPr lang="en-US" sz="1600" b="1" dirty="0">
                <a:effectLst>
                  <a:outerShdw blurRad="38100" dist="38100" dir="2700000" algn="tl">
                    <a:srgbClr val="000000">
                      <a:alpha val="43137"/>
                    </a:srgbClr>
                  </a:outerShdw>
                </a:effectLst>
                <a:latin typeface="KG Always A Good Time" panose="02000505000000020003" pitchFamily="2" charset="0"/>
                <a:ea typeface="HelloButtons" panose="02000603000000000000" pitchFamily="2" charset="0"/>
              </a:rPr>
              <a:t>Skills/Topics &amp; Tests</a:t>
            </a:r>
            <a:endParaRPr lang="en-US" sz="1000" dirty="0">
              <a:latin typeface="HelloBillionaire" panose="02000603000000000000" pitchFamily="2" charset="0"/>
              <a:ea typeface="HelloBillionaire" panose="02000603000000000000" pitchFamily="2" charset="0"/>
            </a:endParaRPr>
          </a:p>
        </p:txBody>
      </p:sp>
      <p:sp>
        <p:nvSpPr>
          <p:cNvPr id="24" name="TextBox 23">
            <a:extLst>
              <a:ext uri="{FF2B5EF4-FFF2-40B4-BE49-F238E27FC236}">
                <a16:creationId xmlns:a16="http://schemas.microsoft.com/office/drawing/2014/main" id="{4DB000EB-EBB6-42B2-8935-8D1C732F539E}"/>
              </a:ext>
            </a:extLst>
          </p:cNvPr>
          <p:cNvSpPr txBox="1"/>
          <p:nvPr/>
        </p:nvSpPr>
        <p:spPr>
          <a:xfrm>
            <a:off x="509569" y="7311223"/>
            <a:ext cx="3342032" cy="1777410"/>
          </a:xfrm>
          <a:prstGeom prst="rect">
            <a:avLst/>
          </a:prstGeom>
          <a:noFill/>
        </p:spPr>
        <p:txBody>
          <a:bodyPr wrap="square" rtlCol="0">
            <a:spAutoFit/>
          </a:bodyPr>
          <a:lstStyle/>
          <a:p>
            <a:pPr lvl="0" algn="ctr"/>
            <a:r>
              <a:rPr lang="en-US" sz="1600" b="1" dirty="0">
                <a:solidFill>
                  <a:prstClr val="black"/>
                </a:solidFill>
                <a:effectLst>
                  <a:outerShdw blurRad="38100" dist="38100" dir="2700000" algn="tl">
                    <a:srgbClr val="000000">
                      <a:alpha val="43137"/>
                    </a:srgbClr>
                  </a:outerShdw>
                </a:effectLst>
                <a:latin typeface="KG Always A Good Time" panose="02000505000000020003" pitchFamily="2" charset="0"/>
                <a:ea typeface="HelloButtons" panose="02000603000000000000" pitchFamily="2" charset="0"/>
              </a:rPr>
              <a:t>Resources</a:t>
            </a:r>
            <a:endParaRPr lang="en-US" b="1" dirty="0">
              <a:solidFill>
                <a:prstClr val="black"/>
              </a:solidFill>
              <a:effectLst>
                <a:outerShdw blurRad="38100" dist="38100" dir="2700000" algn="tl">
                  <a:srgbClr val="000000">
                    <a:alpha val="43137"/>
                  </a:srgbClr>
                </a:outerShdw>
              </a:effectLst>
              <a:latin typeface="KG Always A Good Time" panose="02000505000000020003" pitchFamily="2" charset="0"/>
              <a:ea typeface="HelloButtons" panose="02000603000000000000" pitchFamily="2" charset="0"/>
            </a:endParaRPr>
          </a:p>
          <a:p>
            <a:pPr lvl="0" algn="ctr"/>
            <a:r>
              <a:rPr lang="en-US" sz="1000" dirty="0">
                <a:latin typeface="HelloTiffany" panose="02000603000000000000" pitchFamily="2" charset="0"/>
                <a:ea typeface="HelloTiffany" panose="02000603000000000000" pitchFamily="2" charset="0"/>
              </a:rPr>
              <a:t>Mrs. Wickham’s website: traciewickham.weebly.com</a:t>
            </a:r>
          </a:p>
          <a:p>
            <a:pPr lvl="0" algn="ctr"/>
            <a:r>
              <a:rPr lang="en-US" sz="1000" dirty="0">
                <a:latin typeface="HelloTiffany" panose="02000603000000000000" pitchFamily="2" charset="0"/>
                <a:ea typeface="HelloTiffany" panose="02000603000000000000" pitchFamily="2" charset="0"/>
              </a:rPr>
              <a:t>Mrs. Hill’s website: atesbrandyhill.weebly.com</a:t>
            </a:r>
          </a:p>
          <a:p>
            <a:pPr lvl="0" algn="ctr"/>
            <a:r>
              <a:rPr lang="en-US" sz="1100" dirty="0">
                <a:solidFill>
                  <a:prstClr val="black"/>
                </a:solidFill>
                <a:latin typeface="HelloTiffany" panose="02000603000000000000" pitchFamily="2" charset="0"/>
                <a:ea typeface="HelloTiffany" panose="02000603000000000000" pitchFamily="2" charset="0"/>
              </a:rPr>
              <a:t>Family Learning Center – 475-5967 </a:t>
            </a:r>
          </a:p>
          <a:p>
            <a:pPr lvl="0" algn="ctr"/>
            <a:r>
              <a:rPr lang="en-US" sz="1050" dirty="0">
                <a:solidFill>
                  <a:prstClr val="black"/>
                </a:solidFill>
                <a:latin typeface="HelloTiffany" panose="02000603000000000000" pitchFamily="2" charset="0"/>
                <a:ea typeface="HelloTiffany" panose="02000603000000000000" pitchFamily="2" charset="0"/>
              </a:rPr>
              <a:t>(FREE resources for your child)</a:t>
            </a:r>
          </a:p>
          <a:p>
            <a:pPr algn="ctr"/>
            <a:endParaRPr lang="en-US" sz="500" b="1" u="sng" dirty="0">
              <a:solidFill>
                <a:schemeClr val="dk1"/>
              </a:solidFill>
              <a:latin typeface="HelloMillionaire" panose="02000603000000000000" pitchFamily="2" charset="0"/>
              <a:ea typeface="HelloMillionaire" panose="02000603000000000000" pitchFamily="2" charset="0"/>
            </a:endParaRPr>
          </a:p>
          <a:p>
            <a:pPr algn="ctr"/>
            <a:r>
              <a:rPr lang="en-US" sz="1400" b="1" u="sng" dirty="0">
                <a:solidFill>
                  <a:schemeClr val="dk1"/>
                </a:solidFill>
                <a:latin typeface="HelloMillionaire" panose="02000603000000000000" pitchFamily="2" charset="0"/>
                <a:ea typeface="HelloMillionaire" panose="02000603000000000000" pitchFamily="2" charset="0"/>
              </a:rPr>
              <a:t>Check out these resources for Math:</a:t>
            </a:r>
          </a:p>
          <a:p>
            <a:r>
              <a:rPr lang="en-US" sz="1100" dirty="0">
                <a:solidFill>
                  <a:schemeClr val="dk1"/>
                </a:solidFill>
                <a:latin typeface="HelloMillionaire" panose="02000603000000000000" pitchFamily="2" charset="0"/>
                <a:ea typeface="HelloMillionaire" panose="02000603000000000000" pitchFamily="2" charset="0"/>
              </a:rPr>
              <a:t>*</a:t>
            </a:r>
            <a:r>
              <a:rPr lang="en-US" sz="1100" b="1" dirty="0">
                <a:solidFill>
                  <a:schemeClr val="dk1"/>
                </a:solidFill>
                <a:latin typeface="HelloMillionaire" panose="02000603000000000000" pitchFamily="2" charset="0"/>
                <a:ea typeface="HelloMillionaire" panose="02000603000000000000" pitchFamily="2" charset="0"/>
              </a:rPr>
              <a:t>Khan Academy </a:t>
            </a:r>
            <a:r>
              <a:rPr lang="en-US" sz="1100" dirty="0">
                <a:solidFill>
                  <a:schemeClr val="dk1"/>
                </a:solidFill>
                <a:latin typeface="HelloMillionaire" panose="02000603000000000000" pitchFamily="2" charset="0"/>
                <a:ea typeface="HelloMillionaire" panose="02000603000000000000" pitchFamily="2" charset="0"/>
              </a:rPr>
              <a:t>– videos and practice for 5</a:t>
            </a:r>
            <a:r>
              <a:rPr lang="en-US" sz="1100" baseline="30000" dirty="0">
                <a:solidFill>
                  <a:schemeClr val="dk1"/>
                </a:solidFill>
                <a:latin typeface="HelloMillionaire" panose="02000603000000000000" pitchFamily="2" charset="0"/>
                <a:ea typeface="HelloMillionaire" panose="02000603000000000000" pitchFamily="2" charset="0"/>
              </a:rPr>
              <a:t>th</a:t>
            </a:r>
            <a:r>
              <a:rPr lang="en-US" sz="1100" dirty="0">
                <a:solidFill>
                  <a:schemeClr val="dk1"/>
                </a:solidFill>
                <a:latin typeface="HelloMillionaire" panose="02000603000000000000" pitchFamily="2" charset="0"/>
                <a:ea typeface="HelloMillionaire" panose="02000603000000000000" pitchFamily="2" charset="0"/>
              </a:rPr>
              <a:t> grade skills *</a:t>
            </a:r>
            <a:r>
              <a:rPr lang="en-US" sz="1100" b="1" dirty="0">
                <a:solidFill>
                  <a:schemeClr val="dk1"/>
                </a:solidFill>
                <a:latin typeface="HelloMillionaire" panose="02000603000000000000" pitchFamily="2" charset="0"/>
                <a:ea typeface="HelloMillionaire" panose="02000603000000000000" pitchFamily="2" charset="0"/>
              </a:rPr>
              <a:t>commoncoreworksheets.com </a:t>
            </a:r>
            <a:r>
              <a:rPr lang="en-US" sz="1100" dirty="0">
                <a:solidFill>
                  <a:schemeClr val="dk1"/>
                </a:solidFill>
                <a:latin typeface="HelloMillionaire" panose="02000603000000000000" pitchFamily="2" charset="0"/>
                <a:ea typeface="HelloMillionaire" panose="02000603000000000000" pitchFamily="2" charset="0"/>
              </a:rPr>
              <a:t>–search for any 5</a:t>
            </a:r>
            <a:r>
              <a:rPr lang="en-US" sz="1100" baseline="30000" dirty="0">
                <a:solidFill>
                  <a:schemeClr val="dk1"/>
                </a:solidFill>
                <a:latin typeface="HelloMillionaire" panose="02000603000000000000" pitchFamily="2" charset="0"/>
                <a:ea typeface="HelloMillionaire" panose="02000603000000000000" pitchFamily="2" charset="0"/>
              </a:rPr>
              <a:t>th</a:t>
            </a:r>
            <a:r>
              <a:rPr lang="en-US" sz="1100" dirty="0">
                <a:solidFill>
                  <a:schemeClr val="dk1"/>
                </a:solidFill>
                <a:latin typeface="HelloMillionaire" panose="02000603000000000000" pitchFamily="2" charset="0"/>
                <a:ea typeface="HelloMillionaire" panose="02000603000000000000" pitchFamily="2" charset="0"/>
              </a:rPr>
              <a:t> grade skill and select from several worksheets to practice</a:t>
            </a:r>
            <a:endParaRPr lang="en-US" sz="1000" dirty="0">
              <a:solidFill>
                <a:prstClr val="black"/>
              </a:solidFill>
              <a:latin typeface="HelloTiffany" panose="02000603000000000000" pitchFamily="2" charset="0"/>
              <a:ea typeface="HelloTiffany" panose="02000603000000000000" pitchFamily="2" charset="0"/>
            </a:endParaRPr>
          </a:p>
        </p:txBody>
      </p:sp>
      <p:sp>
        <p:nvSpPr>
          <p:cNvPr id="16" name="AutoShape 10" descr="data:image/png;base64,iVBORw0KGgoAAAANSUhEUgAAAosAAAKLCAYAAACe6sIXAAAgAElEQVR4Xu3YoRHAQAwEsXz/TacCg8WncAPLD3byPh8BAgQIECBAgACBQ+CRIUCAAAECBAgQIHAJiEVvgwABAgQIECBA4BQQix4HAQIECBAgQICAWPQGCBAgQIAAAQIEuoA/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q4mO3sAAAUiSURBVD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sAPnaoCjK2kjPA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2" descr="data:image/png;base64,iVBORw0KGgoAAAANSUhEUgAAAosAAAKLCAYAAACe6sIXAAAgAElEQVR4Xu3YoRHAQAwEsXz/TacCg8WncAPLD3byPh8BAgQIECBAgACBQ+CRIUCAAAECBAgQIHAJiEVvgwABAgQIECBA4BQQix4HAQIECBAgQICAWPQGCBAgQIAAAQIEuoA/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q4mO3sAAAUiSURBVD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oBY7GYmCBAgQIAAAQIzAmJx5tQWJUCAAAECBAh0AbHYzUwQIECAAAECBGYExOLMqS1KgAABAgQIEOgCYrGbmSBAgAABAgQIzAiIxZlTW5QAAQIECBAg0AXEYjczQYAAAQIECBCYERCLM6e2KAECBAgQIECgC4jFbmaCAAECBAgQIDAjIBZnTm1RAgQIECBAgEAXEIvdzAQBAgQIECBAYEZALM6c2qIECBAgQIAAgS4gFruZCQIECBAgQIDAjIBYnDm1RQkQIECAAAECXUAsdjMTBAgQIECAAIEZAbE4c2qLEiBAgAABAgS6gFjsZiYIECBAgAABAjMCYnHm1BYlQIAAAQIECHQBsdjNTBAgQIAAAQIEZgTE4sypLUqAAAECBAgQ6AJisZuZIECAAAECBAjMCIjFmVNblAABAgQIECDQBcRiNzNBgAABAgQIEJgREIszp7YoAQIECBAgQKALiMVuZoIAAQIECBAgMCMgFmdObVECBAgQIECAQBcQi93MBAECBAgQIEBgRkAszpzaogQIECBAgACBLiAWu5kJAgQIECBAgMCMgFicObVFCRAgQIAAAQJdQCx2MxMECBAgQIAAgRkBsThzaosSIECAAAECBLqAWOxmJggQIECAAAECMwJicebUFiVAgAABAgQIdAGx2M1MECBAgAABAgRmBMTizKktSoAAAQIECBDoAmKxm5kgQIAAAQIECMwIiMWZU1uUAAECBAgQINAFxGI3M0GAAAECBAgQmBEQizOntigBAgQIECBAoAuIxW5mggABAgQIECAwIyAWZ05tUQIECBAgQIBAFxCL3cwEAQIECBAgQGBGQCzOnNqiBAgQIECAAIEuIBa7mQkCBAgQIECAwIyAWJw5tUUJECBAgAABAl1ALHYzEwQIECBAgACBGQGxOHNqixIgQIAAAQIEusAPnaoCjK2kjPA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483389" y="6076547"/>
            <a:ext cx="3273999" cy="1292662"/>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HelloPicasso" panose="02000603000000000000" pitchFamily="2" charset="0"/>
                <a:ea typeface="HelloPicasso" panose="02000603000000000000" pitchFamily="2" charset="0"/>
              </a:rPr>
              <a:t>Classroom Wish List</a:t>
            </a:r>
          </a:p>
          <a:p>
            <a:pPr algn="ctr"/>
            <a:r>
              <a:rPr lang="en-US" sz="2000" dirty="0">
                <a:effectLst>
                  <a:outerShdw blurRad="38100" dist="38100" dir="2700000" algn="tl">
                    <a:srgbClr val="000000">
                      <a:alpha val="43137"/>
                    </a:srgbClr>
                  </a:outerShdw>
                </a:effectLst>
                <a:latin typeface="HelloTiffany" panose="02000603000000000000" pitchFamily="2" charset="0"/>
                <a:ea typeface="HelloTiffany" panose="02000603000000000000" pitchFamily="2" charset="0"/>
              </a:rPr>
              <a:t>Pencils &amp; Pencil Cap Erasers</a:t>
            </a:r>
          </a:p>
          <a:p>
            <a:pPr algn="ctr"/>
            <a:endParaRPr lang="en-US" sz="1000" dirty="0">
              <a:latin typeface="HelloTiffany" panose="02000603000000000000" pitchFamily="2" charset="0"/>
              <a:ea typeface="HelloTiffany" panose="02000603000000000000" pitchFamily="2" charset="0"/>
            </a:endParaRPr>
          </a:p>
        </p:txBody>
      </p:sp>
      <p:sp>
        <p:nvSpPr>
          <p:cNvPr id="32" name="TextBox 31">
            <a:extLst>
              <a:ext uri="{FF2B5EF4-FFF2-40B4-BE49-F238E27FC236}">
                <a16:creationId xmlns:a16="http://schemas.microsoft.com/office/drawing/2014/main" id="{A9D9646E-D48E-43AB-A67A-8BC1D8D3A584}"/>
              </a:ext>
            </a:extLst>
          </p:cNvPr>
          <p:cNvSpPr txBox="1"/>
          <p:nvPr/>
        </p:nvSpPr>
        <p:spPr>
          <a:xfrm>
            <a:off x="3828738" y="5012799"/>
            <a:ext cx="3644574" cy="4585871"/>
          </a:xfrm>
          <a:prstGeom prst="rect">
            <a:avLst/>
          </a:prstGeom>
          <a:noFill/>
        </p:spPr>
        <p:txBody>
          <a:bodyPr wrap="square" rtlCol="0">
            <a:spAutoFit/>
          </a:bodyPr>
          <a:lstStyle/>
          <a:p>
            <a:pPr algn="ctr" fontAlgn="base"/>
            <a:r>
              <a:rPr lang="en-US" sz="1000" b="1" u="sng" dirty="0">
                <a:latin typeface="HelloTiffany" panose="02000603000000000000" pitchFamily="2" charset="0"/>
                <a:ea typeface="HelloTiffany" panose="02000603000000000000" pitchFamily="2" charset="0"/>
              </a:rPr>
              <a:t>MATH HOMEWORK</a:t>
            </a:r>
          </a:p>
          <a:p>
            <a:pPr fontAlgn="base"/>
            <a:r>
              <a:rPr lang="en-US" sz="1000" dirty="0">
                <a:latin typeface="HelloTiffany" panose="02000603000000000000" pitchFamily="2" charset="0"/>
                <a:ea typeface="HelloTiffany" panose="02000603000000000000" pitchFamily="2" charset="0"/>
              </a:rPr>
              <a:t>Homework will look a little different for the next few weeks.  Each student has a review packet that we will be working on for homework and classwork.  Please do not work ahead.  Refer to the info below for details.  Students may show their work on a separate sheet of paper if necessary.  We will still have a homework quiz every Monday.</a:t>
            </a:r>
          </a:p>
          <a:p>
            <a:pPr algn="ctr" fontAlgn="base"/>
            <a:r>
              <a:rPr lang="en-US" sz="1000" b="1" dirty="0">
                <a:latin typeface="HelloTiffany" panose="02000603000000000000" pitchFamily="2" charset="0"/>
                <a:ea typeface="HelloTiffany" panose="02000603000000000000" pitchFamily="2" charset="0"/>
              </a:rPr>
              <a:t>Math Homework Packet:</a:t>
            </a:r>
            <a:endParaRPr lang="en-US" sz="1000" dirty="0">
              <a:latin typeface="HelloTiffany" panose="02000603000000000000" pitchFamily="2" charset="0"/>
              <a:ea typeface="HelloTiffany" panose="02000603000000000000" pitchFamily="2" charset="0"/>
            </a:endParaRPr>
          </a:p>
          <a:p>
            <a:pPr fontAlgn="base"/>
            <a:r>
              <a:rPr lang="en-US" sz="1000" u="sng" dirty="0">
                <a:latin typeface="HelloTiffany" panose="02000603000000000000" pitchFamily="2" charset="0"/>
                <a:ea typeface="HelloTiffany" panose="02000603000000000000" pitchFamily="2" charset="0"/>
              </a:rPr>
              <a:t>Monday, 2/24:</a:t>
            </a:r>
            <a:r>
              <a:rPr lang="en-US" sz="1000" dirty="0">
                <a:latin typeface="HelloTiffany" panose="02000603000000000000" pitchFamily="2" charset="0"/>
                <a:ea typeface="HelloTiffany" panose="02000603000000000000" pitchFamily="2" charset="0"/>
              </a:rPr>
              <a:t>  Week One, Monday &amp; Tuesday</a:t>
            </a:r>
          </a:p>
          <a:p>
            <a:pPr fontAlgn="base"/>
            <a:r>
              <a:rPr lang="en-US" sz="1000" u="sng" dirty="0">
                <a:latin typeface="HelloTiffany" panose="02000603000000000000" pitchFamily="2" charset="0"/>
                <a:ea typeface="HelloTiffany" panose="02000603000000000000" pitchFamily="2" charset="0"/>
              </a:rPr>
              <a:t>Tuesday, 2/25:</a:t>
            </a:r>
            <a:r>
              <a:rPr lang="en-US" sz="1000" dirty="0">
                <a:latin typeface="HelloTiffany" panose="02000603000000000000" pitchFamily="2" charset="0"/>
                <a:ea typeface="HelloTiffany" panose="02000603000000000000" pitchFamily="2" charset="0"/>
              </a:rPr>
              <a:t>  Week One, Wednesday &amp; Thursday</a:t>
            </a:r>
          </a:p>
          <a:p>
            <a:pPr fontAlgn="base"/>
            <a:r>
              <a:rPr lang="en-US" sz="1000" u="sng" dirty="0">
                <a:latin typeface="HelloTiffany" panose="02000603000000000000" pitchFamily="2" charset="0"/>
                <a:ea typeface="HelloTiffany" panose="02000603000000000000" pitchFamily="2" charset="0"/>
              </a:rPr>
              <a:t>Wednesday, 2/26:</a:t>
            </a:r>
            <a:r>
              <a:rPr lang="en-US" sz="1000" dirty="0">
                <a:latin typeface="HelloTiffany" panose="02000603000000000000" pitchFamily="2" charset="0"/>
                <a:ea typeface="HelloTiffany" panose="02000603000000000000" pitchFamily="2" charset="0"/>
              </a:rPr>
              <a:t> Week Two, Monday &amp; Tuesday</a:t>
            </a:r>
          </a:p>
          <a:p>
            <a:pPr fontAlgn="base"/>
            <a:r>
              <a:rPr lang="en-US" sz="1000" u="sng" dirty="0">
                <a:latin typeface="HelloTiffany" panose="02000603000000000000" pitchFamily="2" charset="0"/>
                <a:ea typeface="HelloTiffany" panose="02000603000000000000" pitchFamily="2" charset="0"/>
              </a:rPr>
              <a:t>Thursday, 2/27:</a:t>
            </a:r>
            <a:r>
              <a:rPr lang="en-US" sz="1000" dirty="0">
                <a:latin typeface="HelloTiffany" panose="02000603000000000000" pitchFamily="2" charset="0"/>
                <a:ea typeface="HelloTiffany" panose="02000603000000000000" pitchFamily="2" charset="0"/>
              </a:rPr>
              <a:t>  Week Two, Wednesday &amp; Thursday</a:t>
            </a:r>
          </a:p>
          <a:p>
            <a:pPr algn="ctr"/>
            <a:r>
              <a:rPr lang="en-US" sz="1000" dirty="0">
                <a:latin typeface="HelloTiffany" panose="02000603000000000000" pitchFamily="2" charset="0"/>
                <a:ea typeface="HelloTiffany" panose="02000603000000000000" pitchFamily="2" charset="0"/>
              </a:rPr>
              <a:t/>
            </a:r>
            <a:br>
              <a:rPr lang="en-US" sz="1000" dirty="0">
                <a:latin typeface="HelloTiffany" panose="02000603000000000000" pitchFamily="2" charset="0"/>
                <a:ea typeface="HelloTiffany" panose="02000603000000000000" pitchFamily="2" charset="0"/>
              </a:rPr>
            </a:br>
            <a:r>
              <a:rPr lang="en-US" sz="1000" b="1" u="sng" dirty="0" err="1">
                <a:latin typeface="HelloTiffany" panose="02000603000000000000" pitchFamily="2" charset="0"/>
                <a:ea typeface="HelloTiffany" panose="02000603000000000000" pitchFamily="2" charset="0"/>
              </a:rPr>
              <a:t>AtoZ</a:t>
            </a:r>
            <a:r>
              <a:rPr lang="en-US" sz="1000" b="1" u="sng" dirty="0">
                <a:latin typeface="HelloTiffany" panose="02000603000000000000" pitchFamily="2" charset="0"/>
                <a:ea typeface="HelloTiffany" panose="02000603000000000000" pitchFamily="2" charset="0"/>
              </a:rPr>
              <a:t> Assessment Homework</a:t>
            </a:r>
          </a:p>
          <a:p>
            <a:pPr algn="ctr"/>
            <a:r>
              <a:rPr lang="en-US" sz="1000" dirty="0">
                <a:latin typeface="HelloTiffany" panose="02000603000000000000" pitchFamily="2" charset="0"/>
                <a:ea typeface="HelloTiffany" panose="02000603000000000000" pitchFamily="2" charset="0"/>
              </a:rPr>
              <a:t>This homework will be given out on </a:t>
            </a:r>
            <a:r>
              <a:rPr lang="en-US" sz="1000" b="1" u="sng" dirty="0">
                <a:latin typeface="HelloTiffany" panose="02000603000000000000" pitchFamily="2" charset="0"/>
                <a:ea typeface="HelloTiffany" panose="02000603000000000000" pitchFamily="2" charset="0"/>
              </a:rPr>
              <a:t>Monday</a:t>
            </a:r>
            <a:r>
              <a:rPr lang="en-US" sz="1000" b="1" dirty="0">
                <a:latin typeface="HelloTiffany" panose="02000603000000000000" pitchFamily="2" charset="0"/>
                <a:ea typeface="HelloTiffany" panose="02000603000000000000" pitchFamily="2" charset="0"/>
              </a:rPr>
              <a:t> </a:t>
            </a:r>
            <a:r>
              <a:rPr lang="en-US" sz="1000" dirty="0">
                <a:latin typeface="HelloTiffany" panose="02000603000000000000" pitchFamily="2" charset="0"/>
                <a:ea typeface="HelloTiffany" panose="02000603000000000000" pitchFamily="2" charset="0"/>
              </a:rPr>
              <a:t>and is due on </a:t>
            </a:r>
            <a:r>
              <a:rPr lang="en-US" sz="1000" b="1" u="sng" dirty="0">
                <a:latin typeface="HelloTiffany" panose="02000603000000000000" pitchFamily="2" charset="0"/>
                <a:ea typeface="HelloTiffany" panose="02000603000000000000" pitchFamily="2" charset="0"/>
              </a:rPr>
              <a:t>Wednesday</a:t>
            </a:r>
            <a:r>
              <a:rPr lang="en-US" sz="1000" dirty="0">
                <a:latin typeface="HelloTiffany" panose="02000603000000000000" pitchFamily="2" charset="0"/>
                <a:ea typeface="HelloTiffany" panose="02000603000000000000" pitchFamily="2" charset="0"/>
              </a:rPr>
              <a:t>.  Students </a:t>
            </a:r>
            <a:r>
              <a:rPr lang="en-US" sz="1000" b="1" u="sng" dirty="0">
                <a:latin typeface="HelloTiffany" panose="02000603000000000000" pitchFamily="2" charset="0"/>
                <a:ea typeface="HelloTiffany" panose="02000603000000000000" pitchFamily="2" charset="0"/>
              </a:rPr>
              <a:t>MUST</a:t>
            </a:r>
            <a:r>
              <a:rPr lang="en-US" sz="1000" dirty="0">
                <a:latin typeface="HelloTiffany" panose="02000603000000000000" pitchFamily="2" charset="0"/>
                <a:ea typeface="HelloTiffany" panose="02000603000000000000" pitchFamily="2" charset="0"/>
              </a:rPr>
              <a:t> write a paragraph for the Short Response questions.  I </a:t>
            </a:r>
            <a:r>
              <a:rPr lang="en-US" sz="1000" b="1" u="sng" dirty="0">
                <a:latin typeface="HelloTiffany" panose="02000603000000000000" pitchFamily="2" charset="0"/>
                <a:ea typeface="HelloTiffany" panose="02000603000000000000" pitchFamily="2" charset="0"/>
              </a:rPr>
              <a:t>TRIED</a:t>
            </a:r>
            <a:r>
              <a:rPr lang="en-US" sz="1000" dirty="0">
                <a:latin typeface="HelloTiffany" panose="02000603000000000000" pitchFamily="2" charset="0"/>
                <a:ea typeface="HelloTiffany" panose="02000603000000000000" pitchFamily="2" charset="0"/>
              </a:rPr>
              <a:t> to do this for bonus last time, but overall effort was not put into the assignment.  Now, it is a </a:t>
            </a:r>
            <a:r>
              <a:rPr lang="en-US" sz="1000" b="1" u="sng" dirty="0">
                <a:latin typeface="HelloTiffany" panose="02000603000000000000" pitchFamily="2" charset="0"/>
                <a:ea typeface="HelloTiffany" panose="02000603000000000000" pitchFamily="2" charset="0"/>
              </a:rPr>
              <a:t>graded assignment</a:t>
            </a:r>
            <a:r>
              <a:rPr lang="en-US" sz="1000" dirty="0">
                <a:latin typeface="HelloTiffany" panose="02000603000000000000" pitchFamily="2" charset="0"/>
                <a:ea typeface="HelloTiffany" panose="02000603000000000000" pitchFamily="2" charset="0"/>
              </a:rPr>
              <a:t>.  It will count one time in my gradebook.  If your child makes a 100, I will add </a:t>
            </a:r>
            <a:r>
              <a:rPr lang="en-US" sz="1000" b="1" u="sng" dirty="0">
                <a:latin typeface="HelloTiffany" panose="02000603000000000000" pitchFamily="2" charset="0"/>
                <a:ea typeface="HelloTiffany" panose="02000603000000000000" pitchFamily="2" charset="0"/>
              </a:rPr>
              <a:t>10 bonus points</a:t>
            </a:r>
            <a:r>
              <a:rPr lang="en-US" sz="1000" dirty="0">
                <a:latin typeface="HelloTiffany" panose="02000603000000000000" pitchFamily="2" charset="0"/>
                <a:ea typeface="HelloTiffany" panose="02000603000000000000" pitchFamily="2" charset="0"/>
              </a:rPr>
              <a:t> to the AtoZ Test Assessment grade on Thursday.  Parents, feel free to help your child but </a:t>
            </a:r>
            <a:r>
              <a:rPr lang="en-US" sz="1000" b="1" u="sng" dirty="0">
                <a:latin typeface="HelloTiffany" panose="02000603000000000000" pitchFamily="2" charset="0"/>
                <a:ea typeface="HelloTiffany" panose="02000603000000000000" pitchFamily="2" charset="0"/>
              </a:rPr>
              <a:t>DON’T DO IT FOR THEM! </a:t>
            </a:r>
            <a:r>
              <a:rPr lang="en-US" sz="1000" dirty="0">
                <a:latin typeface="HelloTiffany" panose="02000603000000000000" pitchFamily="2" charset="0"/>
                <a:ea typeface="HelloTiffany" panose="02000603000000000000" pitchFamily="2" charset="0"/>
              </a:rPr>
              <a:t>We are working on trusting ourselves and trying to fix our own problems in class.  It is okay to ask for help </a:t>
            </a:r>
            <a:r>
              <a:rPr lang="en-US" sz="1000" u="sng" dirty="0">
                <a:latin typeface="HelloTiffany" panose="02000603000000000000" pitchFamily="2" charset="0"/>
                <a:ea typeface="HelloTiffany" panose="02000603000000000000" pitchFamily="2" charset="0"/>
              </a:rPr>
              <a:t>after you have tried to solve your own problem.</a:t>
            </a:r>
            <a:r>
              <a:rPr lang="en-US" sz="1000" dirty="0">
                <a:latin typeface="HelloTiffany" panose="02000603000000000000" pitchFamily="2" charset="0"/>
                <a:ea typeface="HelloTiffany" panose="02000603000000000000" pitchFamily="2" charset="0"/>
              </a:rPr>
              <a:t>  We have to be thinkers not beggars!</a:t>
            </a:r>
            <a:endParaRPr lang="en-US" sz="1000" u="sng" dirty="0">
              <a:latin typeface="HelloTiffany" panose="02000603000000000000" pitchFamily="2" charset="0"/>
              <a:ea typeface="HelloTiffany" panose="02000603000000000000" pitchFamily="2" charset="0"/>
            </a:endParaRPr>
          </a:p>
          <a:p>
            <a:endParaRPr lang="en-US" sz="1200" b="1" dirty="0">
              <a:effectLst>
                <a:outerShdw blurRad="38100" dist="38100" dir="2700000" algn="tl">
                  <a:srgbClr val="000000">
                    <a:alpha val="43137"/>
                  </a:srgbClr>
                </a:outerShdw>
              </a:effectLst>
              <a:latin typeface="KG Always A Good Time" panose="02000505000000020003" pitchFamily="2" charset="0"/>
              <a:ea typeface="HelloButtons" panose="02000603000000000000" pitchFamily="2" charset="0"/>
            </a:endParaRPr>
          </a:p>
        </p:txBody>
      </p:sp>
    </p:spTree>
    <p:extLst>
      <p:ext uri="{BB962C8B-B14F-4D97-AF65-F5344CB8AC3E}">
        <p14:creationId xmlns:p14="http://schemas.microsoft.com/office/powerpoint/2010/main" val="32124819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754002AA24E847936A5A0C74C36F1D" ma:contentTypeVersion="13" ma:contentTypeDescription="Create a new document." ma:contentTypeScope="" ma:versionID="bbcfc0272313d484a1c735b9e9a23c6f">
  <xsd:schema xmlns:xsd="http://www.w3.org/2001/XMLSchema" xmlns:xs="http://www.w3.org/2001/XMLSchema" xmlns:p="http://schemas.microsoft.com/office/2006/metadata/properties" xmlns:ns3="37b0da88-e87a-4ead-8bee-64b806307c84" xmlns:ns4="5d518e95-6b9f-43a7-b049-a80064e485e3" targetNamespace="http://schemas.microsoft.com/office/2006/metadata/properties" ma:root="true" ma:fieldsID="13a82a829bf70e9bc68b27ffe2980554" ns3:_="" ns4:_="">
    <xsd:import namespace="37b0da88-e87a-4ead-8bee-64b806307c84"/>
    <xsd:import namespace="5d518e95-6b9f-43a7-b049-a80064e485e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0da88-e87a-4ead-8bee-64b806307c8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518e95-6b9f-43a7-b049-a80064e485e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A3CE2D-1353-4145-8708-D032AB0BE0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b0da88-e87a-4ead-8bee-64b806307c84"/>
    <ds:schemaRef ds:uri="5d518e95-6b9f-43a7-b049-a80064e485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C4F865-7514-4A77-B0B7-04D436FB5B82}">
  <ds:schemaRefs>
    <ds:schemaRef ds:uri="http://schemas.openxmlformats.org/package/2006/metadata/core-properties"/>
    <ds:schemaRef ds:uri="http://purl.org/dc/dcmitype/"/>
    <ds:schemaRef ds:uri="http://schemas.microsoft.com/office/infopath/2007/PartnerControls"/>
    <ds:schemaRef ds:uri="5d518e95-6b9f-43a7-b049-a80064e485e3"/>
    <ds:schemaRef ds:uri="http://purl.org/dc/elements/1.1/"/>
    <ds:schemaRef ds:uri="http://schemas.microsoft.com/office/2006/metadata/properties"/>
    <ds:schemaRef ds:uri="http://schemas.microsoft.com/office/2006/documentManagement/types"/>
    <ds:schemaRef ds:uri="http://purl.org/dc/terms/"/>
    <ds:schemaRef ds:uri="37b0da88-e87a-4ead-8bee-64b806307c84"/>
    <ds:schemaRef ds:uri="http://www.w3.org/XML/1998/namespace"/>
  </ds:schemaRefs>
</ds:datastoreItem>
</file>

<file path=customXml/itemProps3.xml><?xml version="1.0" encoding="utf-8"?>
<ds:datastoreItem xmlns:ds="http://schemas.openxmlformats.org/officeDocument/2006/customXml" ds:itemID="{E76148E6-A198-4833-88FA-975A0D72C1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23752</TotalTime>
  <Words>317</Words>
  <Application>Microsoft Office PowerPoint</Application>
  <PresentationFormat>Custom</PresentationFormat>
  <Paragraphs>70</Paragraphs>
  <Slides>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vt:i4>
      </vt:variant>
    </vt:vector>
  </HeadingPairs>
  <TitlesOfParts>
    <vt:vector size="14" baseType="lpstr">
      <vt:lpstr>HelloButtons</vt:lpstr>
      <vt:lpstr>HelloChalkTalk</vt:lpstr>
      <vt:lpstr>HelloMillionaire</vt:lpstr>
      <vt:lpstr>HelloAnnie</vt:lpstr>
      <vt:lpstr>KG Be Still And Know</vt:lpstr>
      <vt:lpstr>Calibri Light</vt:lpstr>
      <vt:lpstr>HelloPicasso</vt:lpstr>
      <vt:lpstr>Calibri</vt:lpstr>
      <vt:lpstr>HelloTiffany</vt:lpstr>
      <vt:lpstr>KG Always A Good Time</vt:lpstr>
      <vt:lpstr>Arial</vt:lpstr>
      <vt:lpstr>HelloBillionaire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Cory Concus</cp:lastModifiedBy>
  <cp:revision>362</cp:revision>
  <cp:lastPrinted>2020-01-31T21:22:50Z</cp:lastPrinted>
  <dcterms:created xsi:type="dcterms:W3CDTF">2016-10-11T18:59:43Z</dcterms:created>
  <dcterms:modified xsi:type="dcterms:W3CDTF">2020-02-20T21:00:38Z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0x01010073754002AA24E847936A5A0C74C36F1D</vt:lpwstr>
  </property>
</Properties>
</file>