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65" r:id="rId5"/>
  </p:sldIdLst>
  <p:sldSz cx="7772400" cy="10058400"/>
  <p:notesSz cx="7010400" cy="92964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HelloMillionaire" panose="020B0604020202020204" charset="0"/>
      <p:regular r:id="rId12"/>
    </p:embeddedFont>
    <p:embeddedFont>
      <p:font typeface="KG Always A Good Time" panose="020B0604020202020204" charset="0"/>
      <p:regular r:id="rId13"/>
    </p:embeddedFont>
    <p:embeddedFont>
      <p:font typeface="HelloTiffany" panose="020B0604020202020204" charset="0"/>
      <p:regular r:id="rId14"/>
    </p:embeddedFont>
    <p:embeddedFont>
      <p:font typeface="HelloBillionaire" panose="020B0604020202020204" charset="0"/>
      <p:regular r:id="rId15"/>
    </p:embeddedFont>
    <p:embeddedFont>
      <p:font typeface="KG Be Still And Know" panose="020B0604020202020204" charset="0"/>
      <p:regular r:id="rId16"/>
    </p:embeddedFont>
    <p:embeddedFont>
      <p:font typeface="HelloPicasso" panose="020B0604020202020204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5C9DF2-5657-4600-80B6-5D95C43C75BA}" v="2" dt="2020-02-26T21:09:08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6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3318" y="12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23" Type="http://schemas.microsoft.com/office/2015/10/relationships/revisionInfo" Target="revisionInfo.xml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ie Wickham" userId="c6ec2779-bbf7-4fba-bc89-d0334ed94f2d" providerId="ADAL" clId="{34524ACA-4172-44B8-9943-BD678F32F9C9}"/>
    <pc:docChg chg="modSld">
      <pc:chgData name="Tracie Wickham" userId="c6ec2779-bbf7-4fba-bc89-d0334ed94f2d" providerId="ADAL" clId="{34524ACA-4172-44B8-9943-BD678F32F9C9}" dt="2020-02-26T21:09:31.423" v="35" actId="1038"/>
      <pc:docMkLst>
        <pc:docMk/>
      </pc:docMkLst>
      <pc:sldChg chg="modSp">
        <pc:chgData name="Tracie Wickham" userId="c6ec2779-bbf7-4fba-bc89-d0334ed94f2d" providerId="ADAL" clId="{34524ACA-4172-44B8-9943-BD678F32F9C9}" dt="2020-02-26T21:09:31.423" v="35" actId="1038"/>
        <pc:sldMkLst>
          <pc:docMk/>
          <pc:sldMk cId="3212481944" sldId="265"/>
        </pc:sldMkLst>
        <pc:spChg chg="mod">
          <ac:chgData name="Tracie Wickham" userId="c6ec2779-bbf7-4fba-bc89-d0334ed94f2d" providerId="ADAL" clId="{34524ACA-4172-44B8-9943-BD678F32F9C9}" dt="2020-02-26T21:09:31.423" v="35" actId="1038"/>
          <ac:spMkLst>
            <pc:docMk/>
            <pc:sldMk cId="3212481944" sldId="265"/>
            <ac:spMk id="7" creationId="{2E7AC38D-B614-4C20-A12A-C77C498DB2AD}"/>
          </ac:spMkLst>
        </pc:spChg>
        <pc:spChg chg="mod">
          <ac:chgData name="Tracie Wickham" userId="c6ec2779-bbf7-4fba-bc89-d0334ed94f2d" providerId="ADAL" clId="{34524ACA-4172-44B8-9943-BD678F32F9C9}" dt="2020-02-26T21:08:48.016" v="27" actId="6549"/>
          <ac:spMkLst>
            <pc:docMk/>
            <pc:sldMk cId="3212481944" sldId="265"/>
            <ac:spMk id="32" creationId="{A9D9646E-D48E-43AB-A67A-8BC1D8D3A584}"/>
          </ac:spMkLst>
        </pc:spChg>
        <pc:spChg chg="mod">
          <ac:chgData name="Tracie Wickham" userId="c6ec2779-bbf7-4fba-bc89-d0334ed94f2d" providerId="ADAL" clId="{34524ACA-4172-44B8-9943-BD678F32F9C9}" dt="2020-02-26T21:04:30.306" v="22" actId="20577"/>
          <ac:spMkLst>
            <pc:docMk/>
            <pc:sldMk cId="3212481944" sldId="265"/>
            <ac:spMk id="33" creationId="{A4623511-6732-448E-B08F-4CC77FC4DF06}"/>
          </ac:spMkLst>
        </pc:spChg>
        <pc:graphicFrameChg chg="mod modGraphic">
          <ac:chgData name="Tracie Wickham" userId="c6ec2779-bbf7-4fba-bc89-d0334ed94f2d" providerId="ADAL" clId="{34524ACA-4172-44B8-9943-BD678F32F9C9}" dt="2020-02-26T21:09:18.768" v="29" actId="255"/>
          <ac:graphicFrameMkLst>
            <pc:docMk/>
            <pc:sldMk cId="3212481944" sldId="265"/>
            <ac:graphicFrameMk id="19" creationId="{3C265900-0101-4BD8-AFC8-451D74906F9B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BB7DA-FAA2-4B11-8256-D11A4901CC8E}"/>
              </a:ext>
            </a:extLst>
          </p:cNvPr>
          <p:cNvSpPr/>
          <p:nvPr/>
        </p:nvSpPr>
        <p:spPr>
          <a:xfrm>
            <a:off x="412039" y="1971034"/>
            <a:ext cx="3403704" cy="383245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AC38D-B614-4C20-A12A-C77C498DB2AD}"/>
              </a:ext>
            </a:extLst>
          </p:cNvPr>
          <p:cNvSpPr txBox="1"/>
          <p:nvPr/>
        </p:nvSpPr>
        <p:spPr>
          <a:xfrm>
            <a:off x="450139" y="2210912"/>
            <a:ext cx="343956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>
                <a:latin typeface="HelloTiffany" panose="02000603000000000000" pitchFamily="2" charset="0"/>
                <a:ea typeface="HelloTiffany" panose="02000603000000000000" pitchFamily="2" charset="0"/>
              </a:rPr>
              <a:t>FIELD TRIP: </a:t>
            </a:r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> Permission slips and field trip fees are due on Tuesday, March 3</a:t>
            </a:r>
            <a:r>
              <a:rPr lang="en-US" sz="1000" baseline="30000" dirty="0">
                <a:latin typeface="HelloTiffany" panose="02000603000000000000" pitchFamily="2" charset="0"/>
                <a:ea typeface="HelloTiffany" panose="02000603000000000000" pitchFamily="2" charset="0"/>
              </a:rPr>
              <a:t>rd.</a:t>
            </a:r>
          </a:p>
          <a:p>
            <a:pPr algn="ctr"/>
            <a:r>
              <a:rPr lang="en-US" sz="1000" b="1" u="sng" dirty="0" smtClean="0">
                <a:latin typeface="HelloTiffany" panose="02000603000000000000" pitchFamily="2" charset="0"/>
                <a:ea typeface="HelloTiffany" panose="02000603000000000000" pitchFamily="2" charset="0"/>
              </a:rPr>
              <a:t>READ </a:t>
            </a:r>
            <a:r>
              <a:rPr lang="en-US" sz="1000" b="1" u="sng" dirty="0">
                <a:latin typeface="HelloTiffany" panose="02000603000000000000" pitchFamily="2" charset="0"/>
                <a:ea typeface="HelloTiffany" panose="02000603000000000000" pitchFamily="2" charset="0"/>
              </a:rPr>
              <a:t>ACROSS AMERICA VOCABULARY PARADE: </a:t>
            </a:r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> </a:t>
            </a:r>
            <a:r>
              <a:rPr lang="en-US" sz="1000" dirty="0" smtClean="0">
                <a:latin typeface="HelloTiffany" panose="02000603000000000000" pitchFamily="2" charset="0"/>
                <a:ea typeface="HelloTiffany" panose="02000603000000000000" pitchFamily="2" charset="0"/>
              </a:rPr>
              <a:t>READ, READ, READ!!! We need to exceed </a:t>
            </a:r>
            <a:r>
              <a:rPr lang="en-US" sz="1000" smtClean="0">
                <a:latin typeface="HelloTiffany" panose="02000603000000000000" pitchFamily="2" charset="0"/>
                <a:ea typeface="HelloTiffany" panose="02000603000000000000" pitchFamily="2" charset="0"/>
              </a:rPr>
              <a:t>1,000 points, </a:t>
            </a:r>
            <a:r>
              <a:rPr lang="en-US" sz="1000" dirty="0" smtClean="0">
                <a:latin typeface="HelloTiffany" panose="02000603000000000000" pitchFamily="2" charset="0"/>
                <a:ea typeface="HelloTiffany" panose="02000603000000000000" pitchFamily="2" charset="0"/>
              </a:rPr>
              <a:t>so we can tape Mrs. Rose and put a pie in Dr. Concus’ face!   Our </a:t>
            </a:r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>parade will be on Monday, March 9</a:t>
            </a:r>
            <a:r>
              <a:rPr lang="en-US" sz="1000" baseline="30000" dirty="0">
                <a:latin typeface="HelloTiffany" panose="02000603000000000000" pitchFamily="2" charset="0"/>
                <a:ea typeface="HelloTiffany" panose="02000603000000000000" pitchFamily="2" charset="0"/>
              </a:rPr>
              <a:t>th. </a:t>
            </a:r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>Remember to come dressed as your assigned word on this day! Your child should have brought home a paper explaining what they need to do. </a:t>
            </a:r>
          </a:p>
          <a:p>
            <a:pPr algn="ctr"/>
            <a:r>
              <a:rPr lang="en-US" sz="1000" b="1" u="sng" dirty="0" smtClean="0">
                <a:latin typeface="HelloTiffany" panose="02000603000000000000" pitchFamily="2" charset="0"/>
                <a:ea typeface="HelloTiffany" panose="02000603000000000000" pitchFamily="2" charset="0"/>
              </a:rPr>
              <a:t>COMMON </a:t>
            </a:r>
            <a:r>
              <a:rPr lang="en-US" sz="1000" b="1" u="sng" dirty="0">
                <a:latin typeface="HelloTiffany" panose="02000603000000000000" pitchFamily="2" charset="0"/>
                <a:ea typeface="HelloTiffany" panose="02000603000000000000" pitchFamily="2" charset="0"/>
              </a:rPr>
              <a:t>ASSESSMENTS:</a:t>
            </a:r>
            <a:r>
              <a:rPr lang="en-US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 </a:t>
            </a:r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>Our final Common Assessments will be March 10-17. We will be using these tests to practice our TN Ready/TCAP settings. Please make all appointments for after school.</a:t>
            </a:r>
            <a:endParaRPr lang="en-US" sz="1000" b="1" u="sng" dirty="0">
              <a:latin typeface="HelloTiffany" panose="02000603000000000000" pitchFamily="2" charset="0"/>
              <a:ea typeface="HelloTiffany" panose="02000603000000000000" pitchFamily="2" charset="0"/>
            </a:endParaRPr>
          </a:p>
          <a:p>
            <a:pPr algn="ctr"/>
            <a:r>
              <a:rPr lang="en-US" sz="1000" b="1" u="sng" dirty="0" smtClean="0">
                <a:latin typeface="HelloTiffany" panose="02000603000000000000" pitchFamily="2" charset="0"/>
                <a:ea typeface="HelloTiffany" panose="02000603000000000000" pitchFamily="2" charset="0"/>
              </a:rPr>
              <a:t>TCAP/TN </a:t>
            </a:r>
            <a:r>
              <a:rPr lang="en-US" sz="1000" b="1" u="sng" dirty="0">
                <a:latin typeface="HelloTiffany" panose="02000603000000000000" pitchFamily="2" charset="0"/>
                <a:ea typeface="HelloTiffany" panose="02000603000000000000" pitchFamily="2" charset="0"/>
              </a:rPr>
              <a:t>READY:</a:t>
            </a:r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> TCAP dates are April 14</a:t>
            </a:r>
            <a:r>
              <a:rPr lang="en-US" sz="1000" baseline="30000" dirty="0">
                <a:latin typeface="HelloTiffany" panose="02000603000000000000" pitchFamily="2" charset="0"/>
                <a:ea typeface="HelloTiffany" panose="02000603000000000000" pitchFamily="2" charset="0"/>
              </a:rPr>
              <a:t>th</a:t>
            </a:r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>-16</a:t>
            </a:r>
            <a:r>
              <a:rPr lang="en-US" sz="1000" baseline="30000" dirty="0">
                <a:latin typeface="HelloTiffany" panose="02000603000000000000" pitchFamily="2" charset="0"/>
                <a:ea typeface="HelloTiffany" panose="02000603000000000000" pitchFamily="2" charset="0"/>
              </a:rPr>
              <a:t>th</a:t>
            </a:r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> and 21</a:t>
            </a:r>
            <a:r>
              <a:rPr lang="en-US" sz="1000" baseline="30000" dirty="0">
                <a:latin typeface="HelloTiffany" panose="02000603000000000000" pitchFamily="2" charset="0"/>
                <a:ea typeface="HelloTiffany" panose="02000603000000000000" pitchFamily="2" charset="0"/>
              </a:rPr>
              <a:t>st</a:t>
            </a:r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>-23</a:t>
            </a:r>
            <a:r>
              <a:rPr lang="en-US" sz="1000" baseline="30000" dirty="0">
                <a:latin typeface="HelloTiffany" panose="02000603000000000000" pitchFamily="2" charset="0"/>
                <a:ea typeface="HelloTiffany" panose="02000603000000000000" pitchFamily="2" charset="0"/>
              </a:rPr>
              <a:t>rd</a:t>
            </a:r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>. Please make all appointments for after school on the days we will be testing.</a:t>
            </a:r>
          </a:p>
          <a:p>
            <a:r>
              <a:rPr lang="en-US" sz="1000" b="1" u="sng" dirty="0">
                <a:latin typeface="HelloTiffany" panose="02000603000000000000" pitchFamily="2" charset="0"/>
                <a:ea typeface="HelloTiffany" panose="02000603000000000000" pitchFamily="2" charset="0"/>
              </a:rPr>
              <a:t>MATH HOMEWORK: </a:t>
            </a:r>
            <a:r>
              <a:rPr lang="en-US" sz="1000" b="1" dirty="0">
                <a:latin typeface="HelloTiffany" panose="02000603000000000000" pitchFamily="2" charset="0"/>
                <a:ea typeface="HelloTiffany" panose="02000603000000000000" pitchFamily="2" charset="0"/>
              </a:rPr>
              <a:t>  </a:t>
            </a:r>
          </a:p>
          <a:p>
            <a:r>
              <a:rPr lang="en-US" sz="1000" u="sng" dirty="0">
                <a:latin typeface="HelloTiffany" panose="02000603000000000000" pitchFamily="2" charset="0"/>
                <a:ea typeface="HelloTiffany" panose="02000603000000000000" pitchFamily="2" charset="0"/>
              </a:rPr>
              <a:t>Monday, 3/2</a:t>
            </a:r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>:  Week Three, Monday &amp; Tuesday</a:t>
            </a:r>
          </a:p>
          <a:p>
            <a:r>
              <a:rPr lang="en-US" sz="1000" u="sng" dirty="0">
                <a:latin typeface="HelloTiffany" panose="02000603000000000000" pitchFamily="2" charset="0"/>
                <a:ea typeface="HelloTiffany" panose="02000603000000000000" pitchFamily="2" charset="0"/>
              </a:rPr>
              <a:t>Tuesday, 3/3</a:t>
            </a:r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>:  Week Three, Wednesday &amp; Thursday</a:t>
            </a:r>
          </a:p>
          <a:p>
            <a:r>
              <a:rPr lang="en-US" sz="1000" u="sng" dirty="0">
                <a:latin typeface="HelloTiffany" panose="02000603000000000000" pitchFamily="2" charset="0"/>
                <a:ea typeface="HelloTiffany" panose="02000603000000000000" pitchFamily="2" charset="0"/>
              </a:rPr>
              <a:t>Wednesday, 3/4</a:t>
            </a:r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>: Week Four, Monday &amp; Tuesday</a:t>
            </a:r>
          </a:p>
          <a:p>
            <a:r>
              <a:rPr lang="en-US" sz="1000" u="sng" dirty="0">
                <a:latin typeface="HelloTiffany" panose="02000603000000000000" pitchFamily="2" charset="0"/>
                <a:ea typeface="HelloTiffany" panose="02000603000000000000" pitchFamily="2" charset="0"/>
              </a:rPr>
              <a:t>Thursday, 3/5</a:t>
            </a:r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>:  Week Four, Wednesday &amp; Thursday</a:t>
            </a:r>
          </a:p>
          <a:p>
            <a:pPr algn="ctr"/>
            <a:endParaRPr lang="en-US" sz="1000" b="1" u="sng" dirty="0">
              <a:solidFill>
                <a:srgbClr val="FF0000"/>
              </a:solidFill>
              <a:latin typeface="HelloTiffany" panose="02000603000000000000" pitchFamily="2" charset="0"/>
              <a:ea typeface="HelloTiffany" panose="02000603000000000000" pitchFamily="2" charset="0"/>
            </a:endParaRPr>
          </a:p>
          <a:p>
            <a:pPr algn="ctr"/>
            <a:endParaRPr lang="en-US" sz="1000" b="1" u="sng" dirty="0">
              <a:solidFill>
                <a:srgbClr val="FF0000"/>
              </a:solidFill>
              <a:latin typeface="HelloTiffany" panose="02000603000000000000" pitchFamily="2" charset="0"/>
              <a:ea typeface="HelloTiffany" panose="02000603000000000000" pitchFamily="2" charset="0"/>
            </a:endParaRPr>
          </a:p>
          <a:p>
            <a:pPr algn="ctr"/>
            <a:r>
              <a:rPr lang="en-US" sz="1050" dirty="0">
                <a:latin typeface="HelloTiffany" panose="02000603000000000000" pitchFamily="2" charset="0"/>
                <a:ea typeface="HelloTiffany" panose="02000603000000000000" pitchFamily="2" charset="0"/>
              </a:rPr>
              <a:t>. </a:t>
            </a:r>
            <a:endParaRPr lang="en-US" sz="1050" dirty="0">
              <a:solidFill>
                <a:srgbClr val="FF0000"/>
              </a:solidFill>
              <a:latin typeface="HelloMillionaire" panose="02000603000000000000" pitchFamily="2" charset="0"/>
              <a:ea typeface="HelloMillionaire" panose="02000603000000000000" pitchFamily="2" charset="0"/>
            </a:endParaRPr>
          </a:p>
          <a:p>
            <a:pPr algn="ctr"/>
            <a:endParaRPr lang="en-US" sz="1050" dirty="0">
              <a:solidFill>
                <a:srgbClr val="FF0000"/>
              </a:solidFill>
              <a:latin typeface="HelloMillionaire" panose="02000603000000000000" pitchFamily="2" charset="0"/>
              <a:ea typeface="HelloMillionaire" panose="02000603000000000000" pitchFamily="2" charset="0"/>
            </a:endParaRPr>
          </a:p>
          <a:p>
            <a:pPr algn="ctr"/>
            <a:endParaRPr lang="en-US" sz="1050" dirty="0">
              <a:solidFill>
                <a:srgbClr val="FF0000"/>
              </a:solidFill>
              <a:latin typeface="HelloMillionaire" panose="02000603000000000000" pitchFamily="2" charset="0"/>
              <a:ea typeface="HelloMillionaire" panose="02000603000000000000" pitchFamily="2" charset="0"/>
            </a:endParaRPr>
          </a:p>
          <a:p>
            <a:pPr algn="ctr"/>
            <a:endParaRPr lang="en-US" sz="1050" dirty="0">
              <a:solidFill>
                <a:srgbClr val="FF0000"/>
              </a:solidFill>
              <a:latin typeface="HelloMillionaire" panose="02000603000000000000" pitchFamily="2" charset="0"/>
              <a:ea typeface="HelloMillionaire" panose="02000603000000000000" pitchFamily="2" charset="0"/>
            </a:endParaRPr>
          </a:p>
          <a:p>
            <a:pPr algn="ctr"/>
            <a:endParaRPr lang="en-US" sz="1050" dirty="0">
              <a:solidFill>
                <a:srgbClr val="FF0000"/>
              </a:solidFill>
              <a:latin typeface="HelloMillionaire" panose="02000603000000000000" pitchFamily="2" charset="0"/>
              <a:ea typeface="HelloMillionaire" panose="02000603000000000000" pitchFamily="2" charset="0"/>
            </a:endParaRPr>
          </a:p>
          <a:p>
            <a:pPr algn="ctr"/>
            <a:endParaRPr lang="en-US" sz="1050" dirty="0">
              <a:solidFill>
                <a:schemeClr val="dk1"/>
              </a:solidFill>
              <a:latin typeface="HelloMillionaire" panose="02000603000000000000" pitchFamily="2" charset="0"/>
              <a:ea typeface="HelloMillionaire" panose="02000603000000000000" pitchFamily="2" charset="0"/>
            </a:endParaRPr>
          </a:p>
          <a:p>
            <a:pPr algn="ctr"/>
            <a:endParaRPr lang="en-US" sz="1050" dirty="0">
              <a:solidFill>
                <a:schemeClr val="dk1"/>
              </a:solidFill>
              <a:latin typeface="HelloMillionaire" panose="02000603000000000000" pitchFamily="2" charset="0"/>
              <a:ea typeface="HelloMillionaire" panose="02000603000000000000" pitchFamily="2" charset="0"/>
            </a:endParaRPr>
          </a:p>
          <a:p>
            <a:pPr algn="ctr"/>
            <a:endParaRPr lang="en-US" sz="1050" dirty="0">
              <a:solidFill>
                <a:schemeClr val="dk1"/>
              </a:solidFill>
              <a:latin typeface="HelloMillionaire" panose="02000603000000000000" pitchFamily="2" charset="0"/>
              <a:ea typeface="HelloMillionaire" panose="02000603000000000000" pitchFamily="2" charset="0"/>
            </a:endParaRPr>
          </a:p>
          <a:p>
            <a:pPr algn="ctr"/>
            <a:endParaRPr lang="en-US" sz="400" dirty="0">
              <a:solidFill>
                <a:schemeClr val="dk1"/>
              </a:solidFill>
              <a:latin typeface="HelloMillionaire" panose="02000603000000000000" pitchFamily="2" charset="0"/>
              <a:ea typeface="HelloMillionaire" panose="020006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D2B6D-E368-4C58-93D3-28172315AB5E}"/>
              </a:ext>
            </a:extLst>
          </p:cNvPr>
          <p:cNvSpPr txBox="1"/>
          <p:nvPr/>
        </p:nvSpPr>
        <p:spPr>
          <a:xfrm>
            <a:off x="483390" y="1999541"/>
            <a:ext cx="329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00505000000020003" pitchFamily="2" charset="0"/>
                <a:ea typeface="HelloButtons" panose="02000603000000000000" pitchFamily="2" charset="0"/>
              </a:rPr>
              <a:t>Announcements/Reminders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6BDDA6-E617-49FB-8085-6B9BE6E5883A}"/>
              </a:ext>
            </a:extLst>
          </p:cNvPr>
          <p:cNvSpPr/>
          <p:nvPr/>
        </p:nvSpPr>
        <p:spPr>
          <a:xfrm>
            <a:off x="467473" y="9212145"/>
            <a:ext cx="6833800" cy="3881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11">
            <a:extLst>
              <a:ext uri="{FF2B5EF4-FFF2-40B4-BE49-F238E27FC236}">
                <a16:creationId xmlns:a16="http://schemas.microsoft.com/office/drawing/2014/main" id="{3A6BDDA6-E617-49FB-8085-6B9BE6E5883A}"/>
              </a:ext>
            </a:extLst>
          </p:cNvPr>
          <p:cNvSpPr/>
          <p:nvPr/>
        </p:nvSpPr>
        <p:spPr>
          <a:xfrm>
            <a:off x="483390" y="7269071"/>
            <a:ext cx="3290938" cy="1844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9569" y="9229338"/>
            <a:ext cx="674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KG Always A Good Time" panose="02000505000000020003" pitchFamily="2" charset="0"/>
                <a:ea typeface="HelloAnnie" panose="02000603000000000000" pitchFamily="2" charset="0"/>
              </a:rPr>
              <a:t>The mission of Atoka Elementary School is to create a challenging learning environment that </a:t>
            </a:r>
            <a:br>
              <a:rPr lang="en-US" sz="900" dirty="0">
                <a:latin typeface="KG Always A Good Time" panose="02000505000000020003" pitchFamily="2" charset="0"/>
                <a:ea typeface="HelloAnnie" panose="02000603000000000000" pitchFamily="2" charset="0"/>
              </a:rPr>
            </a:br>
            <a:r>
              <a:rPr lang="en-US" sz="900" dirty="0">
                <a:latin typeface="KG Always A Good Time" panose="02000505000000020003" pitchFamily="2" charset="0"/>
                <a:ea typeface="HelloAnnie" panose="02000603000000000000" pitchFamily="2" charset="0"/>
              </a:rPr>
              <a:t>provides students for college and career readiness through academic, behavioral, and social achievement.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F24C6033-CCD9-48AD-8476-171543155E6E}"/>
              </a:ext>
            </a:extLst>
          </p:cNvPr>
          <p:cNvSpPr/>
          <p:nvPr/>
        </p:nvSpPr>
        <p:spPr>
          <a:xfrm>
            <a:off x="466759" y="6114460"/>
            <a:ext cx="3307568" cy="10671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623511-6732-448E-B08F-4CC77FC4DF06}"/>
              </a:ext>
            </a:extLst>
          </p:cNvPr>
          <p:cNvSpPr txBox="1"/>
          <p:nvPr/>
        </p:nvSpPr>
        <p:spPr>
          <a:xfrm>
            <a:off x="131500" y="1019021"/>
            <a:ext cx="412393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Tiffany" panose="020B0604020202020204" charset="0"/>
                <a:ea typeface="HelloTiffany" panose="020B0604020202020204" charset="0"/>
              </a:rPr>
              <a:t>A PEEK AT OUR WEEK</a:t>
            </a:r>
          </a:p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B0604020202020204" charset="0"/>
                <a:ea typeface="HelloChalkTalk" panose="020B0604020202020204" charset="0"/>
              </a:rPr>
              <a:t>Your 5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B0604020202020204" charset="0"/>
                <a:ea typeface="HelloChalkTalk" panose="020B0604020202020204" charset="0"/>
              </a:rPr>
              <a:t>th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B0604020202020204" charset="0"/>
                <a:ea typeface="HelloChalkTalk" panose="020B0604020202020204" charset="0"/>
              </a:rPr>
              <a:t> Grade Newsletter</a:t>
            </a:r>
          </a:p>
          <a:p>
            <a:pPr algn="ctr"/>
            <a:endParaRPr lang="en-US" sz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Be Still And Know" panose="02000503000000020004" pitchFamily="2" charset="0"/>
              <a:ea typeface="HelloChalkTalk" panose="02000603000000000000" pitchFamily="2" charset="0"/>
            </a:endParaRP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Be Still And Know" panose="02000503000000020004" pitchFamily="2" charset="0"/>
                <a:ea typeface="HelloChalkTalk" panose="02000603000000000000" pitchFamily="2" charset="0"/>
              </a:rPr>
              <a:t>March 2-6, 2020</a:t>
            </a:r>
            <a:endParaRPr lang="en-US" dirty="0">
              <a:latin typeface="KG Be Still And Know" panose="02000503000000020004" pitchFamily="2" charset="0"/>
              <a:ea typeface="HelloChalkTalk" panose="02000603000000000000" pitchFamily="2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C265900-0101-4BD8-AFC8-451D74906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099304"/>
              </p:ext>
            </p:extLst>
          </p:nvPr>
        </p:nvGraphicFramePr>
        <p:xfrm>
          <a:off x="3997848" y="1461849"/>
          <a:ext cx="3362513" cy="360767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8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530">
                <a:tc>
                  <a:txBody>
                    <a:bodyPr/>
                    <a:lstStyle/>
                    <a:p>
                      <a:endParaRPr lang="en-US" sz="800" dirty="0">
                        <a:latin typeface="HelloTiffany" panose="02000603000000000000" pitchFamily="2" charset="0"/>
                        <a:ea typeface="HelloTiffany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Topics</a:t>
                      </a:r>
                      <a:r>
                        <a:rPr lang="en-US" sz="800" b="1" baseline="0" dirty="0">
                          <a:solidFill>
                            <a:schemeClr val="bg1"/>
                          </a:solidFill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 / 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Skills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Upcoming</a:t>
                      </a:r>
                      <a:br>
                        <a:rPr lang="en-US" sz="800" b="1" dirty="0">
                          <a:solidFill>
                            <a:schemeClr val="bg1"/>
                          </a:solidFill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</a:b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Tests &amp; Quiz</a:t>
                      </a:r>
                      <a:r>
                        <a:rPr lang="en-US" sz="800" b="1" baseline="0" dirty="0">
                          <a:solidFill>
                            <a:schemeClr val="bg1"/>
                          </a:solidFill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 Goal Dates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HelloTiffany" panose="02000603000000000000" pitchFamily="2" charset="0"/>
                        <a:ea typeface="HelloTiffany" panose="02000603000000000000" pitchFamily="2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502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Language</a:t>
                      </a:r>
                      <a:r>
                        <a:rPr lang="en-US" sz="800" b="1" baseline="0" dirty="0"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 Arts/ SS</a:t>
                      </a:r>
                      <a:endParaRPr lang="en-US" sz="800" b="1" dirty="0">
                        <a:latin typeface="HelloTiffany" panose="02000603000000000000" pitchFamily="2" charset="0"/>
                        <a:ea typeface="HelloTiffany" panose="02000603000000000000" pitchFamily="2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i="0" u="sng" kern="120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  <a:cs typeface="+mn-cs"/>
                        </a:rPr>
                        <a:t>ELA</a:t>
                      </a:r>
                    </a:p>
                    <a:p>
                      <a:pPr algn="l"/>
                      <a:r>
                        <a:rPr lang="en-US" sz="1050" b="1" i="0" u="sng" kern="120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  <a:cs typeface="+mn-cs"/>
                        </a:rPr>
                        <a:t>Word</a:t>
                      </a:r>
                      <a:r>
                        <a:rPr lang="en-US" sz="1050" b="1" i="0" u="sng" kern="1200" baseline="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  <a:cs typeface="+mn-cs"/>
                        </a:rPr>
                        <a:t> Study</a:t>
                      </a:r>
                    </a:p>
                    <a:p>
                      <a:pPr algn="l"/>
                      <a:r>
                        <a:rPr lang="en-US" sz="10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  <a:cs typeface="+mn-cs"/>
                        </a:rPr>
                        <a:t>Bene/bon, mal, dys</a:t>
                      </a:r>
                      <a:endParaRPr lang="en-US" sz="1050" b="0" i="0" kern="1200" baseline="0" dirty="0">
                        <a:solidFill>
                          <a:schemeClr val="tx1"/>
                        </a:solidFill>
                        <a:effectLst/>
                        <a:latin typeface="HelloTiffany" panose="02000603000000000000" pitchFamily="2" charset="0"/>
                        <a:ea typeface="HelloTiffany" panose="02000603000000000000" pitchFamily="2" charset="0"/>
                        <a:cs typeface="+mn-cs"/>
                      </a:endParaRPr>
                    </a:p>
                    <a:p>
                      <a:pPr algn="l"/>
                      <a:r>
                        <a:rPr lang="en-US" sz="1050" b="1" i="0" u="sng" kern="1200" baseline="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  <a:cs typeface="+mn-cs"/>
                        </a:rPr>
                        <a:t>English</a:t>
                      </a:r>
                    </a:p>
                    <a:p>
                      <a:pPr algn="l"/>
                      <a:r>
                        <a:rPr lang="en-US" sz="10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  <a:cs typeface="+mn-cs"/>
                        </a:rPr>
                        <a:t>Figurative Language</a:t>
                      </a:r>
                      <a:endParaRPr lang="en-US" sz="1050" b="0" i="0" kern="1200" baseline="0" dirty="0">
                        <a:solidFill>
                          <a:schemeClr val="tx1"/>
                        </a:solidFill>
                        <a:effectLst/>
                        <a:latin typeface="HelloTiffany" panose="02000603000000000000" pitchFamily="2" charset="0"/>
                        <a:ea typeface="HelloTiffany" panose="02000603000000000000" pitchFamily="2" charset="0"/>
                        <a:cs typeface="+mn-cs"/>
                      </a:endParaRPr>
                    </a:p>
                    <a:p>
                      <a:pPr algn="l"/>
                      <a:r>
                        <a:rPr lang="en-US" sz="1050" b="1" i="0" u="sng" kern="1200" baseline="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  <a:cs typeface="+mn-cs"/>
                        </a:rPr>
                        <a:t>Writing</a:t>
                      </a:r>
                    </a:p>
                    <a:p>
                      <a:pPr algn="l"/>
                      <a:r>
                        <a:rPr lang="en-US" sz="10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  <a:cs typeface="+mn-cs"/>
                        </a:rPr>
                        <a:t>Homework-Explanatory </a:t>
                      </a:r>
                      <a:r>
                        <a:rPr lang="en-US" sz="1050" b="0" i="0" kern="1200" baseline="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  <a:cs typeface="+mn-cs"/>
                        </a:rPr>
                        <a:t>Essay </a:t>
                      </a:r>
                      <a:endParaRPr lang="en-US" sz="1050" b="0" i="0" kern="1200" baseline="0" dirty="0" smtClean="0">
                        <a:solidFill>
                          <a:schemeClr val="tx1"/>
                        </a:solidFill>
                        <a:effectLst/>
                        <a:latin typeface="HelloTiffany" panose="02000603000000000000" pitchFamily="2" charset="0"/>
                        <a:ea typeface="HelloTiffany" panose="02000603000000000000" pitchFamily="2" charset="0"/>
                        <a:cs typeface="+mn-cs"/>
                      </a:endParaRPr>
                    </a:p>
                    <a:p>
                      <a:pPr algn="l"/>
                      <a:r>
                        <a:rPr lang="en-US" sz="1050" b="1" i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  <a:cs typeface="+mn-cs"/>
                        </a:rPr>
                        <a:t>Reading</a:t>
                      </a:r>
                      <a:endParaRPr lang="en-US" sz="1050" b="1" i="0" u="sng" kern="1200" baseline="0" dirty="0">
                        <a:solidFill>
                          <a:schemeClr val="tx1"/>
                        </a:solidFill>
                        <a:effectLst/>
                        <a:latin typeface="HelloTiffany" panose="02000603000000000000" pitchFamily="2" charset="0"/>
                        <a:ea typeface="HelloTiffany" panose="02000603000000000000" pitchFamily="2" charset="0"/>
                        <a:cs typeface="+mn-cs"/>
                      </a:endParaRPr>
                    </a:p>
                    <a:p>
                      <a:pPr algn="l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Point of View</a:t>
                      </a: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HelloTiffany" panose="02000603000000000000" pitchFamily="2" charset="0"/>
                        <a:ea typeface="HelloTiffany" panose="02000603000000000000" pitchFamily="2" charset="0"/>
                      </a:endParaRPr>
                    </a:p>
                    <a:p>
                      <a:pPr algn="l"/>
                      <a:r>
                        <a:rPr lang="en-US" sz="1050" b="1" u="sng" kern="120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SS</a:t>
                      </a:r>
                    </a:p>
                    <a:p>
                      <a:pPr algn="l"/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Unit</a:t>
                      </a:r>
                      <a:r>
                        <a:rPr lang="en-US" sz="1050" kern="1200" baseline="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baseline="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ELA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baseline="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Word Study </a:t>
                      </a:r>
                      <a:endParaRPr lang="en-US" sz="1050" b="1" u="sng" baseline="0" dirty="0" smtClean="0">
                        <a:solidFill>
                          <a:schemeClr val="tx1"/>
                        </a:solidFill>
                        <a:effectLst/>
                        <a:latin typeface="HelloTiffany" panose="02000603000000000000" pitchFamily="2" charset="0"/>
                        <a:ea typeface="HelloTiffany" panose="02000603000000000000" pitchFamily="2" charset="0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baseline="0" dirty="0" smtClean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Friday</a:t>
                      </a:r>
                      <a:endParaRPr lang="en-US" sz="1050" b="0" u="none" baseline="0" dirty="0">
                        <a:solidFill>
                          <a:schemeClr val="tx1"/>
                        </a:solidFill>
                        <a:effectLst/>
                        <a:latin typeface="HelloTiffany" panose="02000603000000000000" pitchFamily="2" charset="0"/>
                        <a:ea typeface="HelloTiffany" panose="02000603000000000000" pitchFamily="2" charset="0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baseline="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English</a:t>
                      </a:r>
                      <a:endParaRPr lang="en-US" sz="1050" b="0" u="none" baseline="0" dirty="0">
                        <a:solidFill>
                          <a:schemeClr val="tx1"/>
                        </a:solidFill>
                        <a:effectLst/>
                        <a:latin typeface="HelloTiffany" panose="02000603000000000000" pitchFamily="2" charset="0"/>
                        <a:ea typeface="HelloTiffany" panose="02000603000000000000" pitchFamily="2" charset="0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baseline="0" dirty="0" smtClean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None</a:t>
                      </a:r>
                      <a:endParaRPr lang="en-US" sz="1050" b="0" u="none" baseline="0" dirty="0">
                        <a:solidFill>
                          <a:schemeClr val="tx1"/>
                        </a:solidFill>
                        <a:effectLst/>
                        <a:latin typeface="HelloTiffany" panose="02000603000000000000" pitchFamily="2" charset="0"/>
                        <a:ea typeface="HelloTiffany" panose="02000603000000000000" pitchFamily="2" charset="0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baseline="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Writing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baseline="0" dirty="0" smtClean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Due Friday</a:t>
                      </a:r>
                      <a:endParaRPr lang="en-US" sz="1050" b="0" u="none" baseline="0" dirty="0">
                        <a:solidFill>
                          <a:schemeClr val="tx1"/>
                        </a:solidFill>
                        <a:effectLst/>
                        <a:latin typeface="HelloTiffany" panose="02000603000000000000" pitchFamily="2" charset="0"/>
                        <a:ea typeface="HelloTiffany" panose="02000603000000000000" pitchFamily="2" charset="0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baseline="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Reading</a:t>
                      </a:r>
                      <a:endParaRPr lang="en-US" sz="1050" b="0" u="none" baseline="0" dirty="0">
                        <a:solidFill>
                          <a:schemeClr val="tx1"/>
                        </a:solidFill>
                        <a:effectLst/>
                        <a:latin typeface="HelloTiffany" panose="02000603000000000000" pitchFamily="2" charset="0"/>
                        <a:ea typeface="HelloTiffany" panose="02000603000000000000" pitchFamily="2" charset="0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baseline="0" dirty="0" smtClean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Goal Friday</a:t>
                      </a:r>
                      <a:endParaRPr lang="en-US" sz="1050" b="0" u="none" baseline="0" dirty="0">
                        <a:solidFill>
                          <a:schemeClr val="tx1"/>
                        </a:solidFill>
                        <a:effectLst/>
                        <a:latin typeface="HelloTiffany" panose="02000603000000000000" pitchFamily="2" charset="0"/>
                        <a:ea typeface="HelloTiffany" panose="02000603000000000000" pitchFamily="2" charset="0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baseline="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SS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baseline="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Unit 5 Vocab Quiz Goal </a:t>
                      </a:r>
                      <a:r>
                        <a:rPr lang="en-US" sz="1050" b="1" u="none" baseline="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3/5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baseline="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Unit 5 Test Goal </a:t>
                      </a:r>
                      <a:r>
                        <a:rPr lang="en-US" sz="1050" b="1" u="none" baseline="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3/6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59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Math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050" b="0" i="0" kern="1200" dirty="0" smtClean="0">
                          <a:solidFill>
                            <a:schemeClr val="tx1"/>
                          </a:solidFill>
                          <a:effectLst/>
                          <a:latin typeface="HelloTiffany"/>
                          <a:ea typeface="HelloTiffany"/>
                          <a:cs typeface="+mn-cs"/>
                        </a:rPr>
                        <a:t>Ordered </a:t>
                      </a:r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HelloTiffany"/>
                          <a:ea typeface="HelloTiffany"/>
                          <a:cs typeface="+mn-cs"/>
                        </a:rPr>
                        <a:t>Pairs/Graphing, Geometry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  <a:cs typeface="+mn-cs"/>
                        </a:rPr>
                        <a:t>Homework </a:t>
                      </a:r>
                      <a:r>
                        <a:rPr lang="en-US" sz="1050" b="1" i="0" kern="120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  <a:cs typeface="+mn-cs"/>
                        </a:rPr>
                        <a:t>QUIZ </a:t>
                      </a:r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  <a:cs typeface="+mn-cs"/>
                        </a:rPr>
                        <a:t>on Monday, March 9</a:t>
                      </a:r>
                      <a:r>
                        <a:rPr lang="en-US" sz="1050" b="0" i="0" kern="1200" baseline="3000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  <a:cs typeface="+mn-cs"/>
                        </a:rPr>
                        <a:t>th</a:t>
                      </a:r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  <a:cs typeface="+mn-cs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19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Science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HelloTiffany" panose="02000603000000000000" pitchFamily="2" charset="0"/>
                          <a:ea typeface="HelloTiffany" panose="02000603000000000000" pitchFamily="2" charset="0"/>
                        </a:rPr>
                        <a:t>Unit 1: How Scientists 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kern="1200" dirty="0">
                        <a:solidFill>
                          <a:schemeClr val="dk1"/>
                        </a:solidFill>
                        <a:effectLst/>
                        <a:latin typeface="HelloTiffany" panose="02000603000000000000" pitchFamily="2" charset="0"/>
                        <a:ea typeface="HelloTiffany" panose="02000603000000000000" pitchFamily="2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362141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9D9646E-D48E-43AB-A67A-8BC1D8D3A584}"/>
              </a:ext>
            </a:extLst>
          </p:cNvPr>
          <p:cNvSpPr txBox="1"/>
          <p:nvPr/>
        </p:nvSpPr>
        <p:spPr>
          <a:xfrm>
            <a:off x="4075300" y="1111759"/>
            <a:ext cx="3241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00505000000020003" pitchFamily="2" charset="0"/>
                <a:ea typeface="HelloButtons" panose="02000603000000000000" pitchFamily="2" charset="0"/>
              </a:rPr>
              <a:t>Skills/Topics &amp; Tests</a:t>
            </a:r>
            <a:endParaRPr lang="en-US" sz="1000" dirty="0">
              <a:latin typeface="HelloBillionaire" panose="02000603000000000000" pitchFamily="2" charset="0"/>
              <a:ea typeface="HelloBillionaire" panose="02000603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B000EB-EBB6-42B2-8935-8D1C732F539E}"/>
              </a:ext>
            </a:extLst>
          </p:cNvPr>
          <p:cNvSpPr txBox="1"/>
          <p:nvPr/>
        </p:nvSpPr>
        <p:spPr>
          <a:xfrm>
            <a:off x="509569" y="7311223"/>
            <a:ext cx="3342032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lways A Good Time" panose="02000505000000020003" pitchFamily="2" charset="0"/>
                <a:ea typeface="HelloButtons" panose="02000603000000000000" pitchFamily="2" charset="0"/>
              </a:rPr>
              <a:t>Resources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Always A Good Time" panose="02000505000000020003" pitchFamily="2" charset="0"/>
              <a:ea typeface="HelloButtons" panose="02000603000000000000" pitchFamily="2" charset="0"/>
            </a:endParaRPr>
          </a:p>
          <a:p>
            <a:pPr lvl="0" algn="ctr"/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>Mrs. Wickham’s website: traciewickham.weebly.com</a:t>
            </a:r>
          </a:p>
          <a:p>
            <a:pPr lvl="0" algn="ctr"/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>Mrs. Hill’s website: atesbrandyhill.weebly.com</a:t>
            </a:r>
          </a:p>
          <a:p>
            <a:pPr lvl="0" algn="ctr"/>
            <a:r>
              <a:rPr lang="en-US" sz="1100" dirty="0">
                <a:solidFill>
                  <a:prstClr val="black"/>
                </a:solidFill>
                <a:latin typeface="HelloTiffany" panose="02000603000000000000" pitchFamily="2" charset="0"/>
                <a:ea typeface="HelloTiffany" panose="02000603000000000000" pitchFamily="2" charset="0"/>
              </a:rPr>
              <a:t>Family Learning Center – 475-5967 </a:t>
            </a:r>
          </a:p>
          <a:p>
            <a:pPr lvl="0" algn="ctr"/>
            <a:r>
              <a:rPr lang="en-US" sz="1050" dirty="0">
                <a:solidFill>
                  <a:prstClr val="black"/>
                </a:solidFill>
                <a:latin typeface="HelloTiffany" panose="02000603000000000000" pitchFamily="2" charset="0"/>
                <a:ea typeface="HelloTiffany" panose="02000603000000000000" pitchFamily="2" charset="0"/>
              </a:rPr>
              <a:t>(FREE resources for your child)</a:t>
            </a:r>
          </a:p>
          <a:p>
            <a:pPr algn="ctr"/>
            <a:endParaRPr lang="en-US" sz="500" b="1" u="sng" dirty="0">
              <a:solidFill>
                <a:schemeClr val="dk1"/>
              </a:solidFill>
              <a:latin typeface="HelloMillionaire" panose="02000603000000000000" pitchFamily="2" charset="0"/>
              <a:ea typeface="HelloMillionaire" panose="02000603000000000000" pitchFamily="2" charset="0"/>
            </a:endParaRPr>
          </a:p>
          <a:p>
            <a:pPr algn="ctr"/>
            <a:r>
              <a:rPr lang="en-US" sz="1400" b="1" u="sng" dirty="0">
                <a:solidFill>
                  <a:schemeClr val="dk1"/>
                </a:solidFill>
                <a:latin typeface="HelloMillionaire" panose="02000603000000000000" pitchFamily="2" charset="0"/>
                <a:ea typeface="HelloMillionaire" panose="02000603000000000000" pitchFamily="2" charset="0"/>
              </a:rPr>
              <a:t>Check out these resources for Math:</a:t>
            </a:r>
          </a:p>
          <a:p>
            <a:r>
              <a:rPr lang="en-US" sz="1100" dirty="0">
                <a:solidFill>
                  <a:schemeClr val="dk1"/>
                </a:solidFill>
                <a:latin typeface="HelloMillionaire" panose="02000603000000000000" pitchFamily="2" charset="0"/>
                <a:ea typeface="HelloMillionaire" panose="02000603000000000000" pitchFamily="2" charset="0"/>
              </a:rPr>
              <a:t>*</a:t>
            </a:r>
            <a:r>
              <a:rPr lang="en-US" sz="1100" b="1" dirty="0">
                <a:solidFill>
                  <a:schemeClr val="dk1"/>
                </a:solidFill>
                <a:latin typeface="HelloMillionaire" panose="02000603000000000000" pitchFamily="2" charset="0"/>
                <a:ea typeface="HelloMillionaire" panose="02000603000000000000" pitchFamily="2" charset="0"/>
              </a:rPr>
              <a:t>Khan Academy </a:t>
            </a:r>
            <a:r>
              <a:rPr lang="en-US" sz="1100" dirty="0">
                <a:solidFill>
                  <a:schemeClr val="dk1"/>
                </a:solidFill>
                <a:latin typeface="HelloMillionaire" panose="02000603000000000000" pitchFamily="2" charset="0"/>
                <a:ea typeface="HelloMillionaire" panose="02000603000000000000" pitchFamily="2" charset="0"/>
              </a:rPr>
              <a:t>– videos and practice for 5</a:t>
            </a:r>
            <a:r>
              <a:rPr lang="en-US" sz="1100" baseline="30000" dirty="0">
                <a:solidFill>
                  <a:schemeClr val="dk1"/>
                </a:solidFill>
                <a:latin typeface="HelloMillionaire" panose="02000603000000000000" pitchFamily="2" charset="0"/>
                <a:ea typeface="HelloMillionaire" panose="02000603000000000000" pitchFamily="2" charset="0"/>
              </a:rPr>
              <a:t>th</a:t>
            </a:r>
            <a:r>
              <a:rPr lang="en-US" sz="1100" dirty="0">
                <a:solidFill>
                  <a:schemeClr val="dk1"/>
                </a:solidFill>
                <a:latin typeface="HelloMillionaire" panose="02000603000000000000" pitchFamily="2" charset="0"/>
                <a:ea typeface="HelloMillionaire" panose="02000603000000000000" pitchFamily="2" charset="0"/>
              </a:rPr>
              <a:t> grade skills *</a:t>
            </a:r>
            <a:r>
              <a:rPr lang="en-US" sz="1100" b="1" dirty="0">
                <a:solidFill>
                  <a:schemeClr val="dk1"/>
                </a:solidFill>
                <a:latin typeface="HelloMillionaire" panose="02000603000000000000" pitchFamily="2" charset="0"/>
                <a:ea typeface="HelloMillionaire" panose="02000603000000000000" pitchFamily="2" charset="0"/>
              </a:rPr>
              <a:t>commoncoreworksheets.com </a:t>
            </a:r>
            <a:r>
              <a:rPr lang="en-US" sz="1100" dirty="0">
                <a:solidFill>
                  <a:schemeClr val="dk1"/>
                </a:solidFill>
                <a:latin typeface="HelloMillionaire" panose="02000603000000000000" pitchFamily="2" charset="0"/>
                <a:ea typeface="HelloMillionaire" panose="02000603000000000000" pitchFamily="2" charset="0"/>
              </a:rPr>
              <a:t>–search for any 5</a:t>
            </a:r>
            <a:r>
              <a:rPr lang="en-US" sz="1100" baseline="30000" dirty="0">
                <a:solidFill>
                  <a:schemeClr val="dk1"/>
                </a:solidFill>
                <a:latin typeface="HelloMillionaire" panose="02000603000000000000" pitchFamily="2" charset="0"/>
                <a:ea typeface="HelloMillionaire" panose="02000603000000000000" pitchFamily="2" charset="0"/>
              </a:rPr>
              <a:t>th</a:t>
            </a:r>
            <a:r>
              <a:rPr lang="en-US" sz="1100" dirty="0">
                <a:solidFill>
                  <a:schemeClr val="dk1"/>
                </a:solidFill>
                <a:latin typeface="HelloMillionaire" panose="02000603000000000000" pitchFamily="2" charset="0"/>
                <a:ea typeface="HelloMillionaire" panose="02000603000000000000" pitchFamily="2" charset="0"/>
              </a:rPr>
              <a:t> grade skill and select from several worksheets to practice</a:t>
            </a:r>
            <a:endParaRPr lang="en-US" sz="1000" dirty="0">
              <a:solidFill>
                <a:prstClr val="black"/>
              </a:solidFill>
              <a:latin typeface="HelloTiffany" panose="02000603000000000000" pitchFamily="2" charset="0"/>
              <a:ea typeface="HelloTiffany" panose="02000603000000000000" pitchFamily="2" charset="0"/>
            </a:endParaRPr>
          </a:p>
        </p:txBody>
      </p:sp>
      <p:sp>
        <p:nvSpPr>
          <p:cNvPr id="16" name="AutoShape 10" descr="data:image/png;base64,iVBORw0KGgoAAAANSUhEUgAAAosAAAKLCAYAAACe6sIXAAAgAElEQVR4Xu3YoRHAQAwEsXz/TacCg8WncAPLD3byPh8BAgQIECBAgACBQ+CRIUCAAAECBAgQIHAJiEVvgwABAgQIECBA4BQQix4HAQIECBAgQICAWPQGCBAgQIAAAQIEuoA/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q4mO3sAAAUiSURBVD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sAPnaoCjK2kjP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2" descr="data:image/png;base64,iVBORw0KGgoAAAANSUhEUgAAAosAAAKLCAYAAACe6sIXAAAgAElEQVR4Xu3YoRHAQAwEsXz/TacCg8WncAPLD3byPh8BAgQIECBAgACBQ+CRIUCAAAECBAgQIHAJiEVvgwABAgQIECBA4BQQix4HAQIECBAgQICAWPQGCBAgQIAAAQIEuoA/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q4mO3sAAAUiSURBVD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sAPnaoCjK2kjPA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3389" y="6076547"/>
            <a:ext cx="3273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Picasso" panose="02000603000000000000" pitchFamily="2" charset="0"/>
                <a:ea typeface="HelloPicasso" panose="02000603000000000000" pitchFamily="2" charset="0"/>
              </a:rPr>
              <a:t>Congratulations </a:t>
            </a:r>
            <a:r>
              <a:rPr lang="en-US" sz="28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Picasso" panose="02000603000000000000" pitchFamily="2" charset="0"/>
                <a:ea typeface="HelloPicasso" panose="02000603000000000000" pitchFamily="2" charset="0"/>
              </a:rPr>
              <a:t>Zhoie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Picasso" panose="02000603000000000000" pitchFamily="2" charset="0"/>
                <a:ea typeface="HelloPicasso" panose="02000603000000000000" pitchFamily="2" charset="0"/>
              </a:rPr>
              <a:t>!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Picasso" panose="02000603000000000000" pitchFamily="2" charset="0"/>
              <a:ea typeface="HelloPicasso" panose="02000603000000000000" pitchFamily="2" charset="0"/>
            </a:endParaRPr>
          </a:p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Tiffany" panose="02000603000000000000" pitchFamily="2" charset="0"/>
                <a:ea typeface="HelloTiffany" panose="02000603000000000000" pitchFamily="2" charset="0"/>
              </a:rPr>
              <a:t>For Making it to the Regional Spelling Bee in Nashville!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Tiffany" panose="02000603000000000000" pitchFamily="2" charset="0"/>
              <a:ea typeface="HelloTiffany" panose="02000603000000000000" pitchFamily="2" charset="0"/>
            </a:endParaRPr>
          </a:p>
          <a:p>
            <a:pPr algn="ctr"/>
            <a:endParaRPr lang="en-US" sz="1000" dirty="0">
              <a:latin typeface="HelloTiffany" panose="02000603000000000000" pitchFamily="2" charset="0"/>
              <a:ea typeface="HelloTiffany" panose="02000603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D9646E-D48E-43AB-A67A-8BC1D8D3A584}"/>
              </a:ext>
            </a:extLst>
          </p:cNvPr>
          <p:cNvSpPr txBox="1"/>
          <p:nvPr/>
        </p:nvSpPr>
        <p:spPr>
          <a:xfrm>
            <a:off x="3828738" y="5012799"/>
            <a:ext cx="3644574" cy="4359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  <a:t/>
            </a:r>
            <a:br>
              <a:rPr lang="en-US" sz="1000" dirty="0">
                <a:latin typeface="HelloTiffany" panose="02000603000000000000" pitchFamily="2" charset="0"/>
                <a:ea typeface="HelloTiffany" panose="02000603000000000000" pitchFamily="2" charset="0"/>
              </a:rPr>
            </a:br>
            <a:r>
              <a:rPr lang="en-US" b="1" u="sng" dirty="0" smtClean="0">
                <a:latin typeface="HelloTiffany" panose="02000603000000000000" pitchFamily="2" charset="0"/>
                <a:ea typeface="HelloTiffany" panose="02000603000000000000" pitchFamily="2" charset="0"/>
              </a:rPr>
              <a:t>Book 2, Unit 1 Vocabulary</a:t>
            </a:r>
          </a:p>
          <a:p>
            <a:r>
              <a:rPr lang="en-US" sz="11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Tiffany" panose="02000603000000000000" pitchFamily="2" charset="0"/>
                <a:ea typeface="HelloTiffany" panose="02000603000000000000" pitchFamily="2" charset="0"/>
              </a:rPr>
              <a:t>1. benefit-(n) a good or helpful result or effect.</a:t>
            </a:r>
          </a:p>
          <a:p>
            <a:r>
              <a:rPr lang="en-US" sz="11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Tiffany" panose="02000603000000000000" pitchFamily="2" charset="0"/>
                <a:ea typeface="HelloTiffany" panose="02000603000000000000" pitchFamily="2" charset="0"/>
              </a:rPr>
              <a:t>2. benevolent-(adj.) kind and generous; organized to do good things for other people.</a:t>
            </a:r>
          </a:p>
          <a:p>
            <a:r>
              <a:rPr lang="en-US" sz="11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Tiffany" panose="02000603000000000000" pitchFamily="2" charset="0"/>
                <a:ea typeface="HelloTiffany" panose="02000603000000000000" pitchFamily="2" charset="0"/>
              </a:rPr>
              <a:t>3. benign-(adj.) not causing harm or damage; mild, gentle, or pleasant.</a:t>
            </a:r>
          </a:p>
          <a:p>
            <a:r>
              <a:rPr lang="en-US" sz="11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Tiffany" panose="02000603000000000000" pitchFamily="2" charset="0"/>
                <a:ea typeface="HelloTiffany" panose="02000603000000000000" pitchFamily="2" charset="0"/>
              </a:rPr>
              <a:t>4. bona fide-(adj.) real or genuine; made or done in an honest and sincere way.</a:t>
            </a:r>
          </a:p>
          <a:p>
            <a:r>
              <a:rPr lang="en-US" sz="11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Tiffany" panose="02000603000000000000" pitchFamily="2" charset="0"/>
                <a:ea typeface="HelloTiffany" panose="02000603000000000000" pitchFamily="2" charset="0"/>
              </a:rPr>
              <a:t>5. malice-(n.) a desire to cause harm to another person.</a:t>
            </a:r>
          </a:p>
          <a:p>
            <a:r>
              <a:rPr lang="en-US" sz="11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Tiffany" panose="02000603000000000000" pitchFamily="2" charset="0"/>
                <a:ea typeface="HelloTiffany" panose="02000603000000000000" pitchFamily="2" charset="0"/>
              </a:rPr>
              <a:t>6. malign-(v.) to say bad things about someone or something publicly; to criticize harshly or unfairly.</a:t>
            </a:r>
          </a:p>
          <a:p>
            <a:r>
              <a:rPr lang="en-US" sz="11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Tiffany" panose="02000603000000000000" pitchFamily="2" charset="0"/>
                <a:ea typeface="HelloTiffany" panose="02000603000000000000" pitchFamily="2" charset="0"/>
              </a:rPr>
              <a:t>7. malcontent-(n.) a person who is always or often unhappy or angry about something.</a:t>
            </a:r>
          </a:p>
          <a:p>
            <a:r>
              <a:rPr lang="en-US" sz="11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Tiffany" panose="02000603000000000000" pitchFamily="2" charset="0"/>
                <a:ea typeface="HelloTiffany" panose="02000603000000000000" pitchFamily="2" charset="0"/>
              </a:rPr>
              <a:t>8. malfunction-(v.) to fail to function or work properly.</a:t>
            </a:r>
          </a:p>
          <a:p>
            <a:r>
              <a:rPr lang="en-US" sz="11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Tiffany" panose="02000603000000000000" pitchFamily="2" charset="0"/>
                <a:ea typeface="HelloTiffany" panose="02000603000000000000" pitchFamily="2" charset="0"/>
              </a:rPr>
              <a:t>9. dysfunction-(n.) the condition of having poor or unhealthy behaviors and attitudes within a group of people; the state of being unable to function in a normal way.</a:t>
            </a:r>
          </a:p>
          <a:p>
            <a:r>
              <a:rPr lang="en-US" sz="11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Tiffany" panose="02000603000000000000" pitchFamily="2" charset="0"/>
                <a:ea typeface="HelloTiffany" panose="02000603000000000000" pitchFamily="2" charset="0"/>
              </a:rPr>
              <a:t>10. dysentery-(n.) a serious disease that causes severe diarrhea and a loss of blood.</a:t>
            </a:r>
          </a:p>
          <a:p>
            <a:pPr marL="228600" indent="-228600">
              <a:buAutoNum type="arabicPeriod"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Always A Good Time" panose="02000505000000020003" pitchFamily="2" charset="0"/>
              <a:ea typeface="HelloButton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81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54002AA24E847936A5A0C74C36F1D" ma:contentTypeVersion="13" ma:contentTypeDescription="Create a new document." ma:contentTypeScope="" ma:versionID="bbcfc0272313d484a1c735b9e9a23c6f">
  <xsd:schema xmlns:xsd="http://www.w3.org/2001/XMLSchema" xmlns:xs="http://www.w3.org/2001/XMLSchema" xmlns:p="http://schemas.microsoft.com/office/2006/metadata/properties" xmlns:ns3="37b0da88-e87a-4ead-8bee-64b806307c84" xmlns:ns4="5d518e95-6b9f-43a7-b049-a80064e485e3" targetNamespace="http://schemas.microsoft.com/office/2006/metadata/properties" ma:root="true" ma:fieldsID="13a82a829bf70e9bc68b27ffe2980554" ns3:_="" ns4:_="">
    <xsd:import namespace="37b0da88-e87a-4ead-8bee-64b806307c84"/>
    <xsd:import namespace="5d518e95-6b9f-43a7-b049-a80064e485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0da88-e87a-4ead-8bee-64b806307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518e95-6b9f-43a7-b049-a80064e485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C4F865-7514-4A77-B0B7-04D436FB5B82}">
  <ds:schemaRefs>
    <ds:schemaRef ds:uri="http://purl.org/dc/dcmitype/"/>
    <ds:schemaRef ds:uri="http://schemas.microsoft.com/office/infopath/2007/PartnerControls"/>
    <ds:schemaRef ds:uri="5d518e95-6b9f-43a7-b049-a80064e485e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7b0da88-e87a-4ead-8bee-64b806307c8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A3CE2D-1353-4145-8708-D032AB0BE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0da88-e87a-4ead-8bee-64b806307c84"/>
    <ds:schemaRef ds:uri="5d518e95-6b9f-43a7-b049-a80064e485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6148E6-A198-4833-88FA-975A0D72C1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23832</TotalTime>
  <Words>323</Words>
  <Application>Microsoft Office PowerPoint</Application>
  <PresentationFormat>Custom</PresentationFormat>
  <Paragraphs>77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Calibri</vt:lpstr>
      <vt:lpstr>Calibri Light</vt:lpstr>
      <vt:lpstr>HelloButtons</vt:lpstr>
      <vt:lpstr>HelloMillionaire</vt:lpstr>
      <vt:lpstr>KG Always A Good Time</vt:lpstr>
      <vt:lpstr>HelloTiffany</vt:lpstr>
      <vt:lpstr>HelloAnnie</vt:lpstr>
      <vt:lpstr>Arial</vt:lpstr>
      <vt:lpstr>HelloBillionaire</vt:lpstr>
      <vt:lpstr>HelloChalkTalk</vt:lpstr>
      <vt:lpstr>KG Be Still And Know</vt:lpstr>
      <vt:lpstr>HelloPicasso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Cory Concus</cp:lastModifiedBy>
  <cp:revision>367</cp:revision>
  <cp:lastPrinted>2020-01-31T21:22:50Z</cp:lastPrinted>
  <dcterms:created xsi:type="dcterms:W3CDTF">2016-10-11T18:59:43Z</dcterms:created>
  <dcterms:modified xsi:type="dcterms:W3CDTF">2020-02-27T21:28:44Z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0x01010073754002AA24E847936A5A0C74C36F1D</vt:lpwstr>
  </property>
</Properties>
</file>